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8"/>
  </p:notesMasterIdLst>
  <p:handoutMasterIdLst>
    <p:handoutMasterId r:id="rId29"/>
  </p:handoutMasterIdLst>
  <p:sldIdLst>
    <p:sldId id="307" r:id="rId2"/>
    <p:sldId id="308" r:id="rId3"/>
    <p:sldId id="309" r:id="rId4"/>
    <p:sldId id="310" r:id="rId5"/>
    <p:sldId id="305" r:id="rId6"/>
    <p:sldId id="269" r:id="rId7"/>
    <p:sldId id="304" r:id="rId8"/>
    <p:sldId id="270" r:id="rId9"/>
    <p:sldId id="306" r:id="rId10"/>
    <p:sldId id="311" r:id="rId11"/>
    <p:sldId id="322" r:id="rId12"/>
    <p:sldId id="323" r:id="rId13"/>
    <p:sldId id="325" r:id="rId14"/>
    <p:sldId id="324" r:id="rId15"/>
    <p:sldId id="313" r:id="rId16"/>
    <p:sldId id="326" r:id="rId17"/>
    <p:sldId id="327" r:id="rId18"/>
    <p:sldId id="312" r:id="rId19"/>
    <p:sldId id="314" r:id="rId20"/>
    <p:sldId id="328" r:id="rId21"/>
    <p:sldId id="329" r:id="rId22"/>
    <p:sldId id="321" r:id="rId23"/>
    <p:sldId id="330" r:id="rId24"/>
    <p:sldId id="318" r:id="rId25"/>
    <p:sldId id="319" r:id="rId26"/>
    <p:sldId id="320" r:id="rId27"/>
  </p:sldIdLst>
  <p:sldSz cx="9144000" cy="6858000" type="screen4x3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307"/>
            <p14:sldId id="308"/>
            <p14:sldId id="309"/>
            <p14:sldId id="310"/>
            <p14:sldId id="305"/>
            <p14:sldId id="269"/>
            <p14:sldId id="304"/>
            <p14:sldId id="270"/>
            <p14:sldId id="306"/>
            <p14:sldId id="311"/>
            <p14:sldId id="322"/>
            <p14:sldId id="323"/>
            <p14:sldId id="325"/>
            <p14:sldId id="324"/>
            <p14:sldId id="313"/>
            <p14:sldId id="326"/>
            <p14:sldId id="327"/>
            <p14:sldId id="312"/>
            <p14:sldId id="314"/>
            <p14:sldId id="328"/>
            <p14:sldId id="329"/>
            <p14:sldId id="321"/>
            <p14:sldId id="330"/>
            <p14:sldId id="318"/>
            <p14:sldId id="319"/>
            <p14:sldId id="32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896"/>
    <a:srgbClr val="000000"/>
    <a:srgbClr val="003374"/>
    <a:srgbClr val="173A8D"/>
    <a:srgbClr val="385592"/>
    <a:srgbClr val="7C96A3"/>
    <a:srgbClr val="FFFFFF"/>
    <a:srgbClr val="F3F0ED"/>
    <a:srgbClr val="E1DAD2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83" autoAdjust="0"/>
    <p:restoredTop sz="94660"/>
  </p:normalViewPr>
  <p:slideViewPr>
    <p:cSldViewPr snapToGrid="0">
      <p:cViewPr>
        <p:scale>
          <a:sx n="79" d="100"/>
          <a:sy n="79" d="100"/>
        </p:scale>
        <p:origin x="-882" y="-8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469692600314928E-2"/>
          <c:y val="0"/>
          <c:w val="0.85734938689143803"/>
          <c:h val="0.793435518818714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</c:v>
                </c:pt>
              </c:strCache>
            </c:strRef>
          </c:tx>
          <c:spPr>
            <a:solidFill>
              <a:srgbClr val="1A04B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3A5896"/>
              </a:solidFill>
            </c:spPr>
          </c:dPt>
          <c:dPt>
            <c:idx val="1"/>
            <c:invertIfNegative val="0"/>
            <c:bubble3D val="0"/>
            <c:spPr>
              <a:solidFill>
                <a:srgbClr val="3A5896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2020г.</c:v>
                </c:pt>
                <c:pt idx="1">
                  <c:v>2019г.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281462</c:v>
                </c:pt>
                <c:pt idx="1">
                  <c:v>233310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53-E549-91CC-FA9C1077CD4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уч.медсестры</c:v>
                </c:pt>
              </c:strCache>
            </c:strRef>
          </c:tx>
          <c:spPr>
            <a:solidFill>
              <a:srgbClr val="00CC99"/>
            </a:solidFill>
          </c:spPr>
          <c:invertIfNegative val="0"/>
          <c:dLbls>
            <c:dLbl>
              <c:idx val="0"/>
              <c:layout>
                <c:manualLayout>
                  <c:x val="1.265772316315172E-2"/>
                  <c:y val="-2.3263436651495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618198746741829E-2"/>
                  <c:y val="-6.82022624640547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2020г.</c:v>
                </c:pt>
                <c:pt idx="1">
                  <c:v>2019г.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208013</c:v>
                </c:pt>
                <c:pt idx="1">
                  <c:v>167460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D53-E549-91CC-FA9C1077CD4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акушерки</c:v>
                </c:pt>
              </c:strCache>
            </c:strRef>
          </c:tx>
          <c:spPr>
            <a:solidFill>
              <a:srgbClr val="BB3BC9"/>
            </a:solidFill>
          </c:spPr>
          <c:invertIfNegative val="0"/>
          <c:dLbls>
            <c:dLbl>
              <c:idx val="0"/>
              <c:layout>
                <c:manualLayout>
                  <c:x val="2.2704299749486644E-2"/>
                  <c:y val="7.17304201369316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552247130158627E-2"/>
                  <c:y val="1.1837402010786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2020г.</c:v>
                </c:pt>
                <c:pt idx="1">
                  <c:v>2019г.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202743</c:v>
                </c:pt>
                <c:pt idx="1">
                  <c:v>153606.39999999999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D53-E549-91CC-FA9C1077CD4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психологи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5189705675614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240859258508122E-2"/>
                  <c:y val="7.58459765258905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2020г.</c:v>
                </c:pt>
                <c:pt idx="1">
                  <c:v>2019г.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142611</c:v>
                </c:pt>
                <c:pt idx="1">
                  <c:v>117176.6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D53-E549-91CC-FA9C1077CD4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соц.раб.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7247856117296484E-2"/>
                  <c:y val="2.2263917490060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344348699842701E-2"/>
                  <c:y val="4.0294422310306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2020г.</c:v>
                </c:pt>
                <c:pt idx="1">
                  <c:v>2019г.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127206</c:v>
                </c:pt>
                <c:pt idx="1">
                  <c:v>111039.4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D53-E549-91CC-FA9C1077CD4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2020г.</c:v>
                </c:pt>
                <c:pt idx="1">
                  <c:v>2019г.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8"/>
        <c:axId val="84213760"/>
        <c:axId val="84215296"/>
      </c:barChart>
      <c:catAx>
        <c:axId val="84213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84215296"/>
        <c:crosses val="autoZero"/>
        <c:auto val="1"/>
        <c:lblAlgn val="ctr"/>
        <c:lblOffset val="100"/>
        <c:noMultiLvlLbl val="0"/>
      </c:catAx>
      <c:valAx>
        <c:axId val="842152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42137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5"/>
        <c:delete val="1"/>
      </c:legendEntry>
      <c:layout>
        <c:manualLayout>
          <c:xMode val="edge"/>
          <c:yMode val="edge"/>
          <c:x val="7.1296827424997863E-2"/>
          <c:y val="0.86370014490978442"/>
          <c:w val="0.85747675811531854"/>
          <c:h val="9.9010606455987069E-2"/>
        </c:manualLayout>
      </c:layout>
      <c:overlay val="0"/>
      <c:txPr>
        <a:bodyPr/>
        <a:lstStyle/>
        <a:p>
          <a:pPr>
            <a:defRPr sz="16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9966579480840634E-3"/>
          <c:w val="0.87447240731164644"/>
          <c:h val="0.73979447455006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spPr>
            <a:solidFill>
              <a:srgbClr val="1A04B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3A5896"/>
              </a:solidFill>
            </c:spPr>
          </c:dPt>
          <c:dPt>
            <c:idx val="1"/>
            <c:invertIfNegative val="0"/>
            <c:bubble3D val="0"/>
            <c:spPr>
              <a:solidFill>
                <a:srgbClr val="3A5896"/>
              </a:solidFill>
            </c:spPr>
          </c:dPt>
          <c:dLbls>
            <c:dLbl>
              <c:idx val="0"/>
              <c:layout>
                <c:manualLayout>
                  <c:x val="3.2834200874124549E-3"/>
                  <c:y val="1.30538831048724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2020г.</c:v>
                </c:pt>
                <c:pt idx="1">
                  <c:v>2019г.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268720</c:v>
                </c:pt>
                <c:pt idx="1">
                  <c:v>207480.9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53-E549-91CC-FA9C1077CD4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СМП</c:v>
                </c:pt>
              </c:strCache>
            </c:strRef>
          </c:tx>
          <c:spPr>
            <a:solidFill>
              <a:srgbClr val="00CC99"/>
            </a:solidFill>
          </c:spPr>
          <c:invertIfNegative val="0"/>
          <c:dLbls>
            <c:dLbl>
              <c:idx val="0"/>
              <c:layout>
                <c:manualLayout>
                  <c:x val="3.1936642126639699E-3"/>
                  <c:y val="1.513663748789704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29944323942183E-2"/>
                  <c:y val="3.2406875944695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2020г.</c:v>
                </c:pt>
                <c:pt idx="1">
                  <c:v>2019г.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176105</c:v>
                </c:pt>
                <c:pt idx="1">
                  <c:v>137145.51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D53-E549-91CC-FA9C1077CD4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ММП</c:v>
                </c:pt>
              </c:strCache>
            </c:strRef>
          </c:tx>
          <c:spPr>
            <a:solidFill>
              <a:srgbClr val="BB3BC9"/>
            </a:solidFill>
          </c:spPr>
          <c:invertIfNegative val="0"/>
          <c:dLbls>
            <c:dLbl>
              <c:idx val="0"/>
              <c:layout>
                <c:manualLayout>
                  <c:x val="6.0552436085294543E-3"/>
                  <c:y val="-4.55332435279374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2020г.</c:v>
                </c:pt>
                <c:pt idx="1">
                  <c:v>2019г.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147148</c:v>
                </c:pt>
                <c:pt idx="1">
                  <c:v>89632.8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D53-E549-91CC-FA9C1077CD4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5138109021323636E-3"/>
                  <c:y val="2.48366015628284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596676314926544E-2"/>
                  <c:y val="-4.55332435279374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2020г.</c:v>
                </c:pt>
                <c:pt idx="1">
                  <c:v>2019г.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196210</c:v>
                </c:pt>
                <c:pt idx="1">
                  <c:v>129296.45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D53-E549-91CC-FA9C1077CD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3472640"/>
        <c:axId val="93474176"/>
      </c:barChart>
      <c:catAx>
        <c:axId val="934726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93474176"/>
        <c:crosses val="autoZero"/>
        <c:auto val="1"/>
        <c:lblAlgn val="ctr"/>
        <c:lblOffset val="100"/>
        <c:noMultiLvlLbl val="0"/>
      </c:catAx>
      <c:valAx>
        <c:axId val="93474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34726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7.6785495259924313E-2"/>
          <c:y val="0.8567034869617004"/>
          <c:w val="0.78746631323751348"/>
          <c:h val="7.8445573989474146E-2"/>
        </c:manualLayout>
      </c:layout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1BD3D8-B121-43F2-86FF-62A12A452E4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1ADDA7-585F-4A9A-AD7B-878DD22FB190}">
      <dgm:prSet phldrT="[Текст]"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с ФСМС МЗ РК </a:t>
          </a:r>
        </a:p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на 1 596 402,57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тыс.тенге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CAE47C-0C5D-4988-AEB2-A04150BA0D3D}" type="parTrans" cxnId="{36F541D0-82A1-4F75-8BE9-28E2C4BDB485}">
      <dgm:prSet/>
      <dgm:spPr/>
      <dgm:t>
        <a:bodyPr/>
        <a:lstStyle/>
        <a:p>
          <a:endParaRPr lang="ru-RU"/>
        </a:p>
      </dgm:t>
    </dgm:pt>
    <dgm:pt modelId="{FB80708E-2137-49EE-AF62-D19D8AFE09B6}" type="sibTrans" cxnId="{36F541D0-82A1-4F75-8BE9-28E2C4BDB485}">
      <dgm:prSet/>
      <dgm:spPr/>
      <dgm:t>
        <a:bodyPr/>
        <a:lstStyle/>
        <a:p>
          <a:endParaRPr lang="ru-RU"/>
        </a:p>
      </dgm:t>
    </dgm:pt>
    <dgm:pt modelId="{549F956F-C801-47E5-BBD8-1A3E30326C4A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по ГОБМП 1205597,09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тыс.тенге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(в 2019 году 987 570,49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тыс.тенге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).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91FA08-2C5F-475E-8033-948E9DBFBD5B}" type="parTrans" cxnId="{A906FBE5-D8E6-4AA6-A03C-2C10DED3CCA0}">
      <dgm:prSet/>
      <dgm:spPr/>
      <dgm:t>
        <a:bodyPr/>
        <a:lstStyle/>
        <a:p>
          <a:endParaRPr lang="ru-RU"/>
        </a:p>
      </dgm:t>
    </dgm:pt>
    <dgm:pt modelId="{300236CB-F58D-41B8-8230-2D578720013F}" type="sibTrans" cxnId="{A906FBE5-D8E6-4AA6-A03C-2C10DED3CCA0}">
      <dgm:prSet/>
      <dgm:spPr/>
      <dgm:t>
        <a:bodyPr/>
        <a:lstStyle/>
        <a:p>
          <a:endParaRPr lang="ru-RU"/>
        </a:p>
      </dgm:t>
    </dgm:pt>
    <dgm:pt modelId="{D2D402C0-742C-40AA-B608-A4F6B30FC532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по ОСМС – 390 805,48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тыс.тенге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41F2B2-E72C-4A20-BF66-DCDD587D4FF5}" type="parTrans" cxnId="{4F81FD00-F950-4856-8B90-BA1081DF139B}">
      <dgm:prSet/>
      <dgm:spPr/>
      <dgm:t>
        <a:bodyPr/>
        <a:lstStyle/>
        <a:p>
          <a:endParaRPr lang="ru-RU"/>
        </a:p>
      </dgm:t>
    </dgm:pt>
    <dgm:pt modelId="{18222265-979F-4CCB-AB4F-60256E71ED33}" type="sibTrans" cxnId="{4F81FD00-F950-4856-8B90-BA1081DF139B}">
      <dgm:prSet/>
      <dgm:spPr/>
      <dgm:t>
        <a:bodyPr/>
        <a:lstStyle/>
        <a:p>
          <a:endParaRPr lang="ru-RU"/>
        </a:p>
      </dgm:t>
    </dgm:pt>
    <dgm:pt modelId="{8A6B1DC1-7780-4A50-BF67-BDF4BB1FC9A7}">
      <dgm:prSet phldrT="[Текст]"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с УОЗ </a:t>
          </a:r>
        </a:p>
        <a:p>
          <a:r>
            <a:rPr lang="ru-RU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г.Алматы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AF8FB1-BD6B-4624-B490-EA41FEE938B5}" type="parTrans" cxnId="{9AF6D795-5EF5-4185-A288-04D52E377CA6}">
      <dgm:prSet/>
      <dgm:spPr/>
      <dgm:t>
        <a:bodyPr/>
        <a:lstStyle/>
        <a:p>
          <a:endParaRPr lang="ru-RU"/>
        </a:p>
      </dgm:t>
    </dgm:pt>
    <dgm:pt modelId="{40529DDF-F894-4F63-9385-13F18265ED26}" type="sibTrans" cxnId="{9AF6D795-5EF5-4185-A288-04D52E377CA6}">
      <dgm:prSet/>
      <dgm:spPr/>
      <dgm:t>
        <a:bodyPr/>
        <a:lstStyle/>
        <a:p>
          <a:endParaRPr lang="ru-RU"/>
        </a:p>
      </dgm:t>
    </dgm:pt>
    <dgm:pt modelId="{47D21350-3D8D-4333-8996-C03382566F57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на содержание службы приписных комиссий военкоматов на 6 296,28 </a:t>
          </a:r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тыс.тенге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F218F2-6744-47E3-B046-05470D1BDE08}" type="parTrans" cxnId="{7A79762B-39D9-4659-B42A-2F2B5129204B}">
      <dgm:prSet/>
      <dgm:spPr/>
      <dgm:t>
        <a:bodyPr/>
        <a:lstStyle/>
        <a:p>
          <a:endParaRPr lang="ru-RU"/>
        </a:p>
      </dgm:t>
    </dgm:pt>
    <dgm:pt modelId="{7DBE3B6E-B81F-452D-9F14-8AD40B0DD533}" type="sibTrans" cxnId="{7A79762B-39D9-4659-B42A-2F2B5129204B}">
      <dgm:prSet/>
      <dgm:spPr/>
      <dgm:t>
        <a:bodyPr/>
        <a:lstStyle/>
        <a:p>
          <a:endParaRPr lang="ru-RU"/>
        </a:p>
      </dgm:t>
    </dgm:pt>
    <dgm:pt modelId="{7E269DB0-456E-416F-B1C4-893768F44D25}">
      <dgm:prSet phldrT="[Текст]" custT="1"/>
      <dgm:spPr/>
      <dgm:t>
        <a:bodyPr/>
        <a:lstStyle/>
        <a:p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6EA6AE-CDCC-42FB-B3B8-D71660AD6E8C}" type="parTrans" cxnId="{DAC51EDE-E61F-415C-AC4E-1AE7E959AE10}">
      <dgm:prSet/>
      <dgm:spPr/>
      <dgm:t>
        <a:bodyPr/>
        <a:lstStyle/>
        <a:p>
          <a:endParaRPr lang="ru-RU"/>
        </a:p>
      </dgm:t>
    </dgm:pt>
    <dgm:pt modelId="{445638C8-710C-4579-9531-464CEB79679A}" type="sibTrans" cxnId="{DAC51EDE-E61F-415C-AC4E-1AE7E959AE10}">
      <dgm:prSet/>
      <dgm:spPr/>
      <dgm:t>
        <a:bodyPr/>
        <a:lstStyle/>
        <a:p>
          <a:endParaRPr lang="ru-RU"/>
        </a:p>
      </dgm:t>
    </dgm:pt>
    <dgm:pt modelId="{0B1901F7-83BB-47E6-AAFF-F85DFFC05BDA}">
      <dgm:prSet phldrT="[Текст]" custT="1"/>
      <dgm:spPr/>
      <dgm:t>
        <a:bodyPr/>
        <a:lstStyle/>
        <a:p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008581-8E45-44E0-8ED3-9A363ED98928}" type="parTrans" cxnId="{0549796B-B997-4BAA-BAA2-0B2E007D7E65}">
      <dgm:prSet/>
      <dgm:spPr/>
      <dgm:t>
        <a:bodyPr/>
        <a:lstStyle/>
        <a:p>
          <a:endParaRPr lang="ru-RU"/>
        </a:p>
      </dgm:t>
    </dgm:pt>
    <dgm:pt modelId="{9FB6893F-C064-468C-862F-8617DA6E80DC}" type="sibTrans" cxnId="{0549796B-B997-4BAA-BAA2-0B2E007D7E65}">
      <dgm:prSet/>
      <dgm:spPr/>
      <dgm:t>
        <a:bodyPr/>
        <a:lstStyle/>
        <a:p>
          <a:endParaRPr lang="ru-RU"/>
        </a:p>
      </dgm:t>
    </dgm:pt>
    <dgm:pt modelId="{98944A00-596B-42EC-AAF5-D353213BC2AF}" type="pres">
      <dgm:prSet presAssocID="{EE1BD3D8-B121-43F2-86FF-62A12A452E4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1DF8025-FEC1-4892-A197-988C590C13BA}" type="pres">
      <dgm:prSet presAssocID="{FA1ADDA7-585F-4A9A-AD7B-878DD22FB190}" presName="linNode" presStyleCnt="0"/>
      <dgm:spPr/>
    </dgm:pt>
    <dgm:pt modelId="{827A6BFD-E5C8-4059-9C46-1F389BD7AC9E}" type="pres">
      <dgm:prSet presAssocID="{FA1ADDA7-585F-4A9A-AD7B-878DD22FB190}" presName="parentShp" presStyleLbl="node1" presStyleIdx="0" presStyleCnt="2" custScaleX="65847" custScaleY="76962" custLinFactNeighborX="-2116" custLinFactNeighborY="-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E98F4-BE76-4718-9273-50B2709FBDFB}" type="pres">
      <dgm:prSet presAssocID="{FA1ADDA7-585F-4A9A-AD7B-878DD22FB190}" presName="childShp" presStyleLbl="bgAccFollowNode1" presStyleIdx="0" presStyleCnt="2" custScaleX="118537" custScaleY="92800" custLinFactNeighborX="-2906" custLinFactNeighborY="-3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6E1EC-FE1C-41E3-AD03-484759BF0BE5}" type="pres">
      <dgm:prSet presAssocID="{FB80708E-2137-49EE-AF62-D19D8AFE09B6}" presName="spacing" presStyleCnt="0"/>
      <dgm:spPr/>
    </dgm:pt>
    <dgm:pt modelId="{94424578-2D53-44D6-9436-C6D97BAC314B}" type="pres">
      <dgm:prSet presAssocID="{8A6B1DC1-7780-4A50-BF67-BDF4BB1FC9A7}" presName="linNode" presStyleCnt="0"/>
      <dgm:spPr/>
    </dgm:pt>
    <dgm:pt modelId="{397A774E-9DA4-4031-8D0B-50D0275AF942}" type="pres">
      <dgm:prSet presAssocID="{8A6B1DC1-7780-4A50-BF67-BDF4BB1FC9A7}" presName="parentShp" presStyleLbl="node1" presStyleIdx="1" presStyleCnt="2" custScaleX="65666" custScaleY="82658" custLinFactNeighborX="-3750" custLinFactNeighborY="-4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38C8A-D9F8-4FCD-A1E1-5BD411903A61}" type="pres">
      <dgm:prSet presAssocID="{8A6B1DC1-7780-4A50-BF67-BDF4BB1FC9A7}" presName="childShp" presStyleLbl="bgAccFollowNode1" presStyleIdx="1" presStyleCnt="2" custScaleX="117898" custScaleY="92840" custLinFactNeighborX="-2337" custLinFactNeighborY="-6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06183A-C8AD-4F18-B68A-26267C449CC5}" type="presOf" srcId="{FA1ADDA7-585F-4A9A-AD7B-878DD22FB190}" destId="{827A6BFD-E5C8-4059-9C46-1F389BD7AC9E}" srcOrd="0" destOrd="0" presId="urn:microsoft.com/office/officeart/2005/8/layout/vList6"/>
    <dgm:cxn modelId="{4F81FD00-F950-4856-8B90-BA1081DF139B}" srcId="{FA1ADDA7-585F-4A9A-AD7B-878DD22FB190}" destId="{D2D402C0-742C-40AA-B608-A4F6B30FC532}" srcOrd="2" destOrd="0" parTransId="{2341F2B2-E72C-4A20-BF66-DCDD587D4FF5}" sibTransId="{18222265-979F-4CCB-AB4F-60256E71ED33}"/>
    <dgm:cxn modelId="{0549796B-B997-4BAA-BAA2-0B2E007D7E65}" srcId="{8A6B1DC1-7780-4A50-BF67-BDF4BB1FC9A7}" destId="{0B1901F7-83BB-47E6-AAFF-F85DFFC05BDA}" srcOrd="0" destOrd="0" parTransId="{FB008581-8E45-44E0-8ED3-9A363ED98928}" sibTransId="{9FB6893F-C064-468C-862F-8617DA6E80DC}"/>
    <dgm:cxn modelId="{F95B5B35-3A72-4577-AADB-49B87553BB5F}" type="presOf" srcId="{EE1BD3D8-B121-43F2-86FF-62A12A452E44}" destId="{98944A00-596B-42EC-AAF5-D353213BC2AF}" srcOrd="0" destOrd="0" presId="urn:microsoft.com/office/officeart/2005/8/layout/vList6"/>
    <dgm:cxn modelId="{1BE2487D-57C4-4E09-8720-22DBA5016AC8}" type="presOf" srcId="{47D21350-3D8D-4333-8996-C03382566F57}" destId="{A8238C8A-D9F8-4FCD-A1E1-5BD411903A61}" srcOrd="0" destOrd="1" presId="urn:microsoft.com/office/officeart/2005/8/layout/vList6"/>
    <dgm:cxn modelId="{A906FBE5-D8E6-4AA6-A03C-2C10DED3CCA0}" srcId="{FA1ADDA7-585F-4A9A-AD7B-878DD22FB190}" destId="{549F956F-C801-47E5-BBD8-1A3E30326C4A}" srcOrd="1" destOrd="0" parTransId="{FA91FA08-2C5F-475E-8033-948E9DBFBD5B}" sibTransId="{300236CB-F58D-41B8-8230-2D578720013F}"/>
    <dgm:cxn modelId="{9AF6D795-5EF5-4185-A288-04D52E377CA6}" srcId="{EE1BD3D8-B121-43F2-86FF-62A12A452E44}" destId="{8A6B1DC1-7780-4A50-BF67-BDF4BB1FC9A7}" srcOrd="1" destOrd="0" parTransId="{74AF8FB1-BD6B-4624-B490-EA41FEE938B5}" sibTransId="{40529DDF-F894-4F63-9385-13F18265ED26}"/>
    <dgm:cxn modelId="{36F541D0-82A1-4F75-8BE9-28E2C4BDB485}" srcId="{EE1BD3D8-B121-43F2-86FF-62A12A452E44}" destId="{FA1ADDA7-585F-4A9A-AD7B-878DD22FB190}" srcOrd="0" destOrd="0" parTransId="{ADCAE47C-0C5D-4988-AEB2-A04150BA0D3D}" sibTransId="{FB80708E-2137-49EE-AF62-D19D8AFE09B6}"/>
    <dgm:cxn modelId="{2865B917-20C7-44C5-9266-0FE519A0DD4D}" type="presOf" srcId="{D2D402C0-742C-40AA-B608-A4F6B30FC532}" destId="{D4EE98F4-BE76-4718-9273-50B2709FBDFB}" srcOrd="0" destOrd="2" presId="urn:microsoft.com/office/officeart/2005/8/layout/vList6"/>
    <dgm:cxn modelId="{2F6832B2-3670-4E4C-9D13-257BBAAE25B2}" type="presOf" srcId="{0B1901F7-83BB-47E6-AAFF-F85DFFC05BDA}" destId="{A8238C8A-D9F8-4FCD-A1E1-5BD411903A61}" srcOrd="0" destOrd="0" presId="urn:microsoft.com/office/officeart/2005/8/layout/vList6"/>
    <dgm:cxn modelId="{7A79762B-39D9-4659-B42A-2F2B5129204B}" srcId="{8A6B1DC1-7780-4A50-BF67-BDF4BB1FC9A7}" destId="{47D21350-3D8D-4333-8996-C03382566F57}" srcOrd="1" destOrd="0" parTransId="{5FF218F2-6744-47E3-B046-05470D1BDE08}" sibTransId="{7DBE3B6E-B81F-452D-9F14-8AD40B0DD533}"/>
    <dgm:cxn modelId="{DAC51EDE-E61F-415C-AC4E-1AE7E959AE10}" srcId="{FA1ADDA7-585F-4A9A-AD7B-878DD22FB190}" destId="{7E269DB0-456E-416F-B1C4-893768F44D25}" srcOrd="0" destOrd="0" parTransId="{456EA6AE-CDCC-42FB-B3B8-D71660AD6E8C}" sibTransId="{445638C8-710C-4579-9531-464CEB79679A}"/>
    <dgm:cxn modelId="{D142BF67-967B-4E2C-979A-76112050ED04}" type="presOf" srcId="{549F956F-C801-47E5-BBD8-1A3E30326C4A}" destId="{D4EE98F4-BE76-4718-9273-50B2709FBDFB}" srcOrd="0" destOrd="1" presId="urn:microsoft.com/office/officeart/2005/8/layout/vList6"/>
    <dgm:cxn modelId="{C290A646-430A-4EB3-8DE3-50E0AE465F4E}" type="presOf" srcId="{7E269DB0-456E-416F-B1C4-893768F44D25}" destId="{D4EE98F4-BE76-4718-9273-50B2709FBDFB}" srcOrd="0" destOrd="0" presId="urn:microsoft.com/office/officeart/2005/8/layout/vList6"/>
    <dgm:cxn modelId="{A4C13A24-3770-436D-9D6C-2988DDB01257}" type="presOf" srcId="{8A6B1DC1-7780-4A50-BF67-BDF4BB1FC9A7}" destId="{397A774E-9DA4-4031-8D0B-50D0275AF942}" srcOrd="0" destOrd="0" presId="urn:microsoft.com/office/officeart/2005/8/layout/vList6"/>
    <dgm:cxn modelId="{AC90F94E-8B09-4429-897E-7A9DB200ACE9}" type="presParOf" srcId="{98944A00-596B-42EC-AAF5-D353213BC2AF}" destId="{F1DF8025-FEC1-4892-A197-988C590C13BA}" srcOrd="0" destOrd="0" presId="urn:microsoft.com/office/officeart/2005/8/layout/vList6"/>
    <dgm:cxn modelId="{1F3B3F40-C14C-4BFC-8BE2-DB2FAA0D391C}" type="presParOf" srcId="{F1DF8025-FEC1-4892-A197-988C590C13BA}" destId="{827A6BFD-E5C8-4059-9C46-1F389BD7AC9E}" srcOrd="0" destOrd="0" presId="urn:microsoft.com/office/officeart/2005/8/layout/vList6"/>
    <dgm:cxn modelId="{D47FC006-13B8-439B-852F-FD7F69AC299D}" type="presParOf" srcId="{F1DF8025-FEC1-4892-A197-988C590C13BA}" destId="{D4EE98F4-BE76-4718-9273-50B2709FBDFB}" srcOrd="1" destOrd="0" presId="urn:microsoft.com/office/officeart/2005/8/layout/vList6"/>
    <dgm:cxn modelId="{71F4D69F-9B53-4F63-A38F-B7C5C69B15B9}" type="presParOf" srcId="{98944A00-596B-42EC-AAF5-D353213BC2AF}" destId="{D3A6E1EC-FE1C-41E3-AD03-484759BF0BE5}" srcOrd="1" destOrd="0" presId="urn:microsoft.com/office/officeart/2005/8/layout/vList6"/>
    <dgm:cxn modelId="{8744316A-5FE5-4235-AF6A-A553A05DB26F}" type="presParOf" srcId="{98944A00-596B-42EC-AAF5-D353213BC2AF}" destId="{94424578-2D53-44D6-9436-C6D97BAC314B}" srcOrd="2" destOrd="0" presId="urn:microsoft.com/office/officeart/2005/8/layout/vList6"/>
    <dgm:cxn modelId="{204B903C-8690-427D-8630-0FEC425839DE}" type="presParOf" srcId="{94424578-2D53-44D6-9436-C6D97BAC314B}" destId="{397A774E-9DA4-4031-8D0B-50D0275AF942}" srcOrd="0" destOrd="0" presId="urn:microsoft.com/office/officeart/2005/8/layout/vList6"/>
    <dgm:cxn modelId="{13AB0256-03FE-4229-8C9F-97231EE84D76}" type="presParOf" srcId="{94424578-2D53-44D6-9436-C6D97BAC314B}" destId="{A8238C8A-D9F8-4FCD-A1E1-5BD411903A6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764F3E-BFAC-46D6-96B1-80002D2DE64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52537835-A3B9-432D-9798-42B713BE3122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 АГ – 4085 человек или 60,8%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F22305-18B1-45E5-87AB-E0C16C764848}" type="parTrans" cxnId="{2CBD82A0-0A39-4DE5-99DA-6B5FBD441AE2}">
      <dgm:prSet/>
      <dgm:spPr/>
      <dgm:t>
        <a:bodyPr/>
        <a:lstStyle/>
        <a:p>
          <a:endParaRPr lang="ru-RU"/>
        </a:p>
      </dgm:t>
    </dgm:pt>
    <dgm:pt modelId="{4AD107A1-CC5F-4EA4-9B7C-10903D5A1775}" type="sibTrans" cxnId="{2CBD82A0-0A39-4DE5-99DA-6B5FBD441AE2}">
      <dgm:prSet/>
      <dgm:spPr/>
      <dgm:t>
        <a:bodyPr/>
        <a:lstStyle/>
        <a:p>
          <a:endParaRPr lang="ru-RU"/>
        </a:p>
      </dgm:t>
    </dgm:pt>
    <dgm:pt modelId="{2C0F122E-8892-4833-B53F-52CC84AD0041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 СД – 1141 человек или 60,9%, 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426869-697E-4C65-A203-111F987ED953}" type="parTrans" cxnId="{7C1432EB-0CFD-4978-B961-EC5650FD9025}">
      <dgm:prSet/>
      <dgm:spPr/>
      <dgm:t>
        <a:bodyPr/>
        <a:lstStyle/>
        <a:p>
          <a:endParaRPr lang="ru-RU"/>
        </a:p>
      </dgm:t>
    </dgm:pt>
    <dgm:pt modelId="{16E68FAF-C71E-41AD-8EA5-4C90AA24D3AB}" type="sibTrans" cxnId="{7C1432EB-0CFD-4978-B961-EC5650FD9025}">
      <dgm:prSet/>
      <dgm:spPr/>
      <dgm:t>
        <a:bodyPr/>
        <a:lstStyle/>
        <a:p>
          <a:endParaRPr lang="ru-RU"/>
        </a:p>
      </dgm:t>
    </dgm:pt>
    <dgm:pt modelId="{FA57F374-6114-481D-8640-A0D08F18D4DC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 ХСН – 389 человек или 61,2%. 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F50A54-AB54-401E-B891-FFA96BBE95FB}" type="parTrans" cxnId="{4DEC30FB-661C-4187-9CE1-FAC8AD3231C0}">
      <dgm:prSet/>
      <dgm:spPr/>
      <dgm:t>
        <a:bodyPr/>
        <a:lstStyle/>
        <a:p>
          <a:endParaRPr lang="ru-RU"/>
        </a:p>
      </dgm:t>
    </dgm:pt>
    <dgm:pt modelId="{F18859CE-35AA-4025-9687-E6F24D5EFDA1}" type="sibTrans" cxnId="{4DEC30FB-661C-4187-9CE1-FAC8AD3231C0}">
      <dgm:prSet/>
      <dgm:spPr/>
      <dgm:t>
        <a:bodyPr/>
        <a:lstStyle/>
        <a:p>
          <a:endParaRPr lang="ru-RU"/>
        </a:p>
      </dgm:t>
    </dgm:pt>
    <dgm:pt modelId="{228DEB24-D70E-443C-B3FF-01BB764580BD}" type="pres">
      <dgm:prSet presAssocID="{33764F3E-BFAC-46D6-96B1-80002D2DE640}" presName="compositeShape" presStyleCnt="0">
        <dgm:presLayoutVars>
          <dgm:dir/>
          <dgm:resizeHandles/>
        </dgm:presLayoutVars>
      </dgm:prSet>
      <dgm:spPr/>
    </dgm:pt>
    <dgm:pt modelId="{DA1C87B4-831F-4A5C-B6FA-C9013755C7E3}" type="pres">
      <dgm:prSet presAssocID="{33764F3E-BFAC-46D6-96B1-80002D2DE640}" presName="pyramid" presStyleLbl="node1" presStyleIdx="0" presStyleCnt="1" custLinFactNeighborX="1597" custLinFactNeighborY="-250"/>
      <dgm:spPr>
        <a:solidFill>
          <a:srgbClr val="002060"/>
        </a:solidFill>
      </dgm:spPr>
    </dgm:pt>
    <dgm:pt modelId="{076D91CA-C9B3-4384-A714-6A151DB85AFF}" type="pres">
      <dgm:prSet presAssocID="{33764F3E-BFAC-46D6-96B1-80002D2DE640}" presName="theList" presStyleCnt="0"/>
      <dgm:spPr/>
    </dgm:pt>
    <dgm:pt modelId="{B46240F3-66C1-4CE3-BBCE-6E860F1934C6}" type="pres">
      <dgm:prSet presAssocID="{52537835-A3B9-432D-9798-42B713BE3122}" presName="aNode" presStyleLbl="fgAcc1" presStyleIdx="0" presStyleCnt="3" custScaleX="96470" custScaleY="91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83811-27BD-4FCD-AF06-7C59940C37DA}" type="pres">
      <dgm:prSet presAssocID="{52537835-A3B9-432D-9798-42B713BE3122}" presName="aSpace" presStyleCnt="0"/>
      <dgm:spPr/>
    </dgm:pt>
    <dgm:pt modelId="{3C95A382-020D-45FB-B4DE-E1F219502EC0}" type="pres">
      <dgm:prSet presAssocID="{2C0F122E-8892-4833-B53F-52CC84AD0041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652A5-5D68-4BBB-9896-EBBEBB5BD553}" type="pres">
      <dgm:prSet presAssocID="{2C0F122E-8892-4833-B53F-52CC84AD0041}" presName="aSpace" presStyleCnt="0"/>
      <dgm:spPr/>
    </dgm:pt>
    <dgm:pt modelId="{8645F04C-B319-4908-A97C-3645B0668557}" type="pres">
      <dgm:prSet presAssocID="{FA57F374-6114-481D-8640-A0D08F18D4DC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05390-631D-4D36-A548-02EA58FDE66D}" type="pres">
      <dgm:prSet presAssocID="{FA57F374-6114-481D-8640-A0D08F18D4DC}" presName="aSpace" presStyleCnt="0"/>
      <dgm:spPr/>
    </dgm:pt>
  </dgm:ptLst>
  <dgm:cxnLst>
    <dgm:cxn modelId="{B5994CD9-EFE3-4153-8DC4-0F638728B4DA}" type="presOf" srcId="{52537835-A3B9-432D-9798-42B713BE3122}" destId="{B46240F3-66C1-4CE3-BBCE-6E860F1934C6}" srcOrd="0" destOrd="0" presId="urn:microsoft.com/office/officeart/2005/8/layout/pyramid2"/>
    <dgm:cxn modelId="{7C1432EB-0CFD-4978-B961-EC5650FD9025}" srcId="{33764F3E-BFAC-46D6-96B1-80002D2DE640}" destId="{2C0F122E-8892-4833-B53F-52CC84AD0041}" srcOrd="1" destOrd="0" parTransId="{08426869-697E-4C65-A203-111F987ED953}" sibTransId="{16E68FAF-C71E-41AD-8EA5-4C90AA24D3AB}"/>
    <dgm:cxn modelId="{2CBD82A0-0A39-4DE5-99DA-6B5FBD441AE2}" srcId="{33764F3E-BFAC-46D6-96B1-80002D2DE640}" destId="{52537835-A3B9-432D-9798-42B713BE3122}" srcOrd="0" destOrd="0" parTransId="{A2F22305-18B1-45E5-87AB-E0C16C764848}" sibTransId="{4AD107A1-CC5F-4EA4-9B7C-10903D5A1775}"/>
    <dgm:cxn modelId="{2168C4C4-00ED-493E-B3CA-D2E34B884191}" type="presOf" srcId="{33764F3E-BFAC-46D6-96B1-80002D2DE640}" destId="{228DEB24-D70E-443C-B3FF-01BB764580BD}" srcOrd="0" destOrd="0" presId="urn:microsoft.com/office/officeart/2005/8/layout/pyramid2"/>
    <dgm:cxn modelId="{288ECA7D-73AE-4038-A13A-3D9B752CE576}" type="presOf" srcId="{2C0F122E-8892-4833-B53F-52CC84AD0041}" destId="{3C95A382-020D-45FB-B4DE-E1F219502EC0}" srcOrd="0" destOrd="0" presId="urn:microsoft.com/office/officeart/2005/8/layout/pyramid2"/>
    <dgm:cxn modelId="{CA54336F-F76F-46CC-B040-E2824FC6D54F}" type="presOf" srcId="{FA57F374-6114-481D-8640-A0D08F18D4DC}" destId="{8645F04C-B319-4908-A97C-3645B0668557}" srcOrd="0" destOrd="0" presId="urn:microsoft.com/office/officeart/2005/8/layout/pyramid2"/>
    <dgm:cxn modelId="{4DEC30FB-661C-4187-9CE1-FAC8AD3231C0}" srcId="{33764F3E-BFAC-46D6-96B1-80002D2DE640}" destId="{FA57F374-6114-481D-8640-A0D08F18D4DC}" srcOrd="2" destOrd="0" parTransId="{E0F50A54-AB54-401E-B891-FFA96BBE95FB}" sibTransId="{F18859CE-35AA-4025-9687-E6F24D5EFDA1}"/>
    <dgm:cxn modelId="{5225BAEC-5C1E-4AD0-9C46-2BEC86440C8D}" type="presParOf" srcId="{228DEB24-D70E-443C-B3FF-01BB764580BD}" destId="{DA1C87B4-831F-4A5C-B6FA-C9013755C7E3}" srcOrd="0" destOrd="0" presId="urn:microsoft.com/office/officeart/2005/8/layout/pyramid2"/>
    <dgm:cxn modelId="{EDE7BE5B-C542-442E-B18F-6F2A958E8CB8}" type="presParOf" srcId="{228DEB24-D70E-443C-B3FF-01BB764580BD}" destId="{076D91CA-C9B3-4384-A714-6A151DB85AFF}" srcOrd="1" destOrd="0" presId="urn:microsoft.com/office/officeart/2005/8/layout/pyramid2"/>
    <dgm:cxn modelId="{E6CF34C3-F5F1-41CE-BAA3-7D483D4B780C}" type="presParOf" srcId="{076D91CA-C9B3-4384-A714-6A151DB85AFF}" destId="{B46240F3-66C1-4CE3-BBCE-6E860F1934C6}" srcOrd="0" destOrd="0" presId="urn:microsoft.com/office/officeart/2005/8/layout/pyramid2"/>
    <dgm:cxn modelId="{861A53B3-E3FD-4EA5-89EE-95CFC717AB67}" type="presParOf" srcId="{076D91CA-C9B3-4384-A714-6A151DB85AFF}" destId="{95183811-27BD-4FCD-AF06-7C59940C37DA}" srcOrd="1" destOrd="0" presId="urn:microsoft.com/office/officeart/2005/8/layout/pyramid2"/>
    <dgm:cxn modelId="{F03F2A9B-F1E1-4866-9966-EAA545DA8418}" type="presParOf" srcId="{076D91CA-C9B3-4384-A714-6A151DB85AFF}" destId="{3C95A382-020D-45FB-B4DE-E1F219502EC0}" srcOrd="2" destOrd="0" presId="urn:microsoft.com/office/officeart/2005/8/layout/pyramid2"/>
    <dgm:cxn modelId="{74CD51AB-C41D-432E-A1F8-5DFD07F5D708}" type="presParOf" srcId="{076D91CA-C9B3-4384-A714-6A151DB85AFF}" destId="{B52652A5-5D68-4BBB-9896-EBBEBB5BD553}" srcOrd="3" destOrd="0" presId="urn:microsoft.com/office/officeart/2005/8/layout/pyramid2"/>
    <dgm:cxn modelId="{9D6A678D-50DF-456B-A810-68BAF937FDF1}" type="presParOf" srcId="{076D91CA-C9B3-4384-A714-6A151DB85AFF}" destId="{8645F04C-B319-4908-A97C-3645B0668557}" srcOrd="4" destOrd="0" presId="urn:microsoft.com/office/officeart/2005/8/layout/pyramid2"/>
    <dgm:cxn modelId="{97263039-2563-4A3F-AAD7-8D7C3D834618}" type="presParOf" srcId="{076D91CA-C9B3-4384-A714-6A151DB85AFF}" destId="{ADD05390-631D-4D36-A548-02EA58FDE66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E98F4-BE76-4718-9273-50B2709FBDFB}">
      <dsp:nvSpPr>
        <dsp:cNvPr id="0" name=""/>
        <dsp:cNvSpPr/>
      </dsp:nvSpPr>
      <dsp:spPr>
        <a:xfrm>
          <a:off x="2224119" y="0"/>
          <a:ext cx="5981428" cy="20751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 ГОБМП 1205597,09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тыс.тенге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(в 2019 году 987 570,49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тыс.тенге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).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 ОСМС – 390 805,48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тыс.тенге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24119" y="259389"/>
        <a:ext cx="5203262" cy="1556332"/>
      </dsp:txXfrm>
    </dsp:sp>
    <dsp:sp modelId="{827A6BFD-E5C8-4059-9C46-1F389BD7AC9E}">
      <dsp:nvSpPr>
        <dsp:cNvPr id="0" name=""/>
        <dsp:cNvSpPr/>
      </dsp:nvSpPr>
      <dsp:spPr>
        <a:xfrm>
          <a:off x="0" y="167836"/>
          <a:ext cx="2215112" cy="17209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 ФСМС МЗ РК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 1 596 402,57 </a:t>
          </a: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тыс.тенге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010" y="251846"/>
        <a:ext cx="2047092" cy="1552935"/>
      </dsp:txXfrm>
    </dsp:sp>
    <dsp:sp modelId="{A8238C8A-D9F8-4FCD-A1E1-5BD411903A61}">
      <dsp:nvSpPr>
        <dsp:cNvPr id="0" name=""/>
        <dsp:cNvSpPr/>
      </dsp:nvSpPr>
      <dsp:spPr>
        <a:xfrm>
          <a:off x="2256338" y="2153659"/>
          <a:ext cx="5949184" cy="20760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 содержание службы приписных комиссий военкоматов на 6 296,28 </a:t>
          </a: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тыс.тенге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56338" y="2413160"/>
        <a:ext cx="5170683" cy="1557003"/>
      </dsp:txXfrm>
    </dsp:sp>
    <dsp:sp modelId="{397A774E-9DA4-4031-8D0B-50D0275AF942}">
      <dsp:nvSpPr>
        <dsp:cNvPr id="0" name=""/>
        <dsp:cNvSpPr/>
      </dsp:nvSpPr>
      <dsp:spPr>
        <a:xfrm>
          <a:off x="0" y="2314279"/>
          <a:ext cx="2209023" cy="18483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 УОЗ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г.Алматы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228" y="2404507"/>
        <a:ext cx="2028567" cy="16678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32D8B-99FC-49ED-8F06-14AB12EEF152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95E04-4C61-4E19-9DCE-ED2A4C23D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440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35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17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0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26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9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62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12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8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1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9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0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21"/>
          <p:cNvSpPr/>
          <p:nvPr userDrawn="1"/>
        </p:nvSpPr>
        <p:spPr>
          <a:xfrm>
            <a:off x="0" y="0"/>
            <a:ext cx="9144000" cy="12872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9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466974" y="3502830"/>
            <a:ext cx="6677024" cy="23899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ИТОГИ ФИНАСОВО-ХОЗЯЙСТВЕННОЙ ДЕЯТЕЛЬНОСТИ ГКП НА ПХВ </a:t>
            </a:r>
          </a:p>
          <a:p>
            <a:pPr>
              <a:defRPr/>
            </a:pPr>
            <a:r>
              <a:rPr lang="ru-RU" alt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«ГОРОДСКАЯ ПОЛИКЛИНИКА №3» </a:t>
            </a:r>
            <a:br>
              <a:rPr lang="ru-RU" alt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2017 ГОД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39345" y="57080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9144000" cy="6858001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99829" y="3985460"/>
            <a:ext cx="6677024" cy="23899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ИТОГИ ФИНАСОВО-ХОЗЯЙСТВЕННОЙ ДЕЯТЕЛЬНОСТИ 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КГП </a:t>
            </a: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ПХВ </a:t>
            </a:r>
          </a:p>
          <a:p>
            <a:pPr>
              <a:defRPr/>
            </a:pP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«ГОРОДСКАЯ 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ПОЛИКЛИНИКА №3» Управления общественного здоровья </a:t>
            </a:r>
            <a:r>
              <a:rPr lang="ru-RU" alt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г.Алматы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altLang="ru-RU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2020 ГОД</a:t>
            </a:r>
            <a:endParaRPr lang="ru-RU" alt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58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8808" y="120315"/>
            <a:ext cx="7886700" cy="110114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кадрами 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344010"/>
              </p:ext>
            </p:extLst>
          </p:nvPr>
        </p:nvGraphicFramePr>
        <p:xfrm>
          <a:off x="161758" y="1419726"/>
          <a:ext cx="8485546" cy="53513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43834"/>
                <a:gridCol w="1820856"/>
                <a:gridCol w="1820856"/>
              </a:tblGrid>
              <a:tr h="49644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г. </a:t>
                      </a:r>
                    </a:p>
                    <a:p>
                      <a:pPr marL="0" indent="0"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059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сотрудников 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373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9068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Врачи 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9765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СМР 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613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Укомплектованность кадрами 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516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Врачи 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98,0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98,5%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427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СМР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98,5%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98,6%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427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Текучесть кадров 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8790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Имеют квалификационные категории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Врачи 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65%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66%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427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СМР 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427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Прошли обучение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427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Врачи 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427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СМР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C:\Users\Samal\Pictures\лого ГП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42" y="177423"/>
            <a:ext cx="960581" cy="9342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920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3494" y="180474"/>
            <a:ext cx="6879055" cy="87830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Характеристика населения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09700" y="21605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Samal\Pictures\лого ГП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84" y="177423"/>
            <a:ext cx="960581" cy="9342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413111"/>
              </p:ext>
            </p:extLst>
          </p:nvPr>
        </p:nvGraphicFramePr>
        <p:xfrm>
          <a:off x="209884" y="1371598"/>
          <a:ext cx="8741612" cy="49690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4033"/>
                <a:gridCol w="1669987"/>
                <a:gridCol w="1743796"/>
                <a:gridCol w="1743796"/>
              </a:tblGrid>
              <a:tr h="47799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8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   Показатели 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269" marR="4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2018г.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269" marR="4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2019г.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269" marR="4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2020г.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269" marR="46269" marT="0" marB="0"/>
                </a:tc>
              </a:tr>
              <a:tr h="81941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Среднегодовая численность 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населения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269" marR="4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66 185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269" marR="4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67 005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269" marR="4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66 761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269" marR="46269" marT="0" marB="0"/>
                </a:tc>
              </a:tr>
              <a:tr h="45068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Взрослого населения, из них 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269" marR="4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49 937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269" marR="4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50 440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269" marR="4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50 139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269" marR="46269" marT="0" marB="0"/>
                </a:tc>
              </a:tr>
              <a:tr h="358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старше 60 лет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269" marR="4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13 100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269" marR="4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13 243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269" marR="4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12 707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269" marR="46269" marT="0" marB="0"/>
                </a:tc>
              </a:tr>
              <a:tr h="43401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Детского населения, из них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269" marR="4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16 358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269" marR="4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17 264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269" marR="4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14 609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269" marR="46269" marT="0" marB="0"/>
                </a:tc>
              </a:tr>
              <a:tr h="451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детей от 0 до 6 лет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269" marR="4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6 420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269" marR="4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6 700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269" marR="4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7 242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269" marR="46269" marT="0" marB="0"/>
                </a:tc>
              </a:tr>
              <a:tr h="358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подростков 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269" marR="4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1 934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269" marR="4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2 124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269" marR="4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2 013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269" marR="46269" marT="0" marB="0"/>
                </a:tc>
              </a:tr>
              <a:tr h="4515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Женщин всего, из них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269" marR="4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38 180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269" marR="4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39 010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269" marR="4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37 913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269" marR="46269" marT="0" marB="0"/>
                </a:tc>
              </a:tr>
              <a:tr h="358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женщин ФВ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269" marR="4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17 984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269" marR="4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18 391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269" marR="4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17 701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269" marR="46269" marT="0" marB="0"/>
                </a:tc>
              </a:tr>
              <a:tr h="35808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Работающих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269" marR="4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28 901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269" marR="4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29 312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269" marR="4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28 568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269" marR="46269" marT="0" marB="0"/>
                </a:tc>
              </a:tr>
              <a:tr h="4515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Пенсионеров 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269" marR="4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13 296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269" marR="4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12 916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269" marR="4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12 703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269" marR="4626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110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315" y="1424840"/>
            <a:ext cx="86747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заболеваемость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сохраняется на уровне прошлого года и составляет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855,2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1000 населения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в  2019 году общая заболеваемость составляла 857,1 на 1000 населения. 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структуре общей заболеваемости </a:t>
            </a:r>
          </a:p>
          <a:p>
            <a:pPr lvl="0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1 месте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болезни органов дыхания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198,3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1000 населения,  в 2019 году 177,5 на 1000 населения, </a:t>
            </a:r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рост заболеваемости связан с пандемией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-19.</a:t>
            </a:r>
          </a:p>
          <a:p>
            <a:pPr lvl="0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месте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болезни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системы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кровообращения – 193,2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1000 населения, в 2019 году 19</a:t>
            </a:r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1000 населения;</a:t>
            </a:r>
          </a:p>
          <a:p>
            <a:pPr lvl="0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месте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болезни органов пищеварения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81,7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1000 населения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(в 2019 году 82,9  на 1000 населения).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0632" y="3979385"/>
            <a:ext cx="87950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Первичная заболеваемость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составила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336,2  на 1000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населения,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году </a:t>
            </a:r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326,9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1000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населения.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структуре первичной заболеваемости:</a:t>
            </a:r>
          </a:p>
          <a:p>
            <a:pPr lvl="0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1 месте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болезни органов дыхания – 143,0 на 1000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населения,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году </a:t>
            </a:r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133,9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1000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населения. Заболеваемость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-19 составила 15,5 на 1000 населения (1036 случаев);</a:t>
            </a:r>
          </a:p>
          <a:p>
            <a:pPr lvl="0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месте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болезни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органов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пищеварения –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23,3 на 1000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населения,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году  </a:t>
            </a:r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25,0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1000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населения;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месте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болезни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системы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кровообращения –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21,1 на 1000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населения,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году </a:t>
            </a:r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21,7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1000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населения.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Samal\Pictures\лого ГП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10" y="185562"/>
            <a:ext cx="962646" cy="93628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89272" y="238207"/>
            <a:ext cx="7046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здоровья населения 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21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726" y="1558823"/>
            <a:ext cx="82416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смертность населения</a:t>
            </a:r>
            <a:r>
              <a:rPr lang="ru-RU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составила 6,1 на 1000 населения (в 2019 году 6,2 на 1000 населения).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Всего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умерло в течение отчетного периода 411 человека (в 2019 году 416), в том числе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умерло 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дому 242 или 58,8 % (в 2019 году 260, или 62.2%).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 общего числа умерших, умерли в возрасте старше 60 лет 379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 или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92,2 %, в 2019 году 381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 или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91,6%.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6727" y="3429000"/>
            <a:ext cx="82416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причинам смерти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взрослого населения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1-м месте стоят болезни системы кровообращения (12,8%)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2-м месте болезни органов дыхания (11.1%)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3-м месте злокачественные новообразования (9,5%)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6727" y="4789984"/>
            <a:ext cx="83258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В 2020 году зарегистрировано </a:t>
            </a:r>
            <a:r>
              <a:rPr lang="ru-RU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ru-RU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летальных исходов </a:t>
            </a:r>
            <a:r>
              <a:rPr lang="ru-RU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ru-RU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-19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, все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пациенты 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старше 60 лет, из них старше 80 лет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человек.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Умерло в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стационаре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18 человек, умерло на дому 2 человека.</a:t>
            </a:r>
          </a:p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За 2020 год зарегистрировано </a:t>
            </a:r>
            <a:r>
              <a:rPr lang="ru-RU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случая смерти в стационаре от </a:t>
            </a:r>
            <a:r>
              <a:rPr lang="ru-RU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пневмонии.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22х человек 2 человека были в возрасте до 60 лет, остальные старше 60 лет, из них старше 80 лет 4 человека. </a:t>
            </a:r>
          </a:p>
        </p:txBody>
      </p:sp>
      <p:pic>
        <p:nvPicPr>
          <p:cNvPr id="5" name="Picture 2" descr="C:\Users\Samal\Pictures\лого ГП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89" y="98975"/>
            <a:ext cx="926432" cy="90106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89271" y="238207"/>
            <a:ext cx="7046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здоровья населения 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89271" y="235782"/>
            <a:ext cx="7046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здоровья населения 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880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44313941"/>
              </p:ext>
            </p:extLst>
          </p:nvPr>
        </p:nvGraphicFramePr>
        <p:xfrm>
          <a:off x="1407693" y="1457483"/>
          <a:ext cx="7884696" cy="4810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228597" y="1949114"/>
            <a:ext cx="3597443" cy="245444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диспансерном учете по заболеваниям, которые подлежат ПУЗ состоят 9232 человек.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ПУЗ 5615 человек, или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61%</a:t>
            </a:r>
          </a:p>
          <a:p>
            <a:pPr algn="ctr"/>
            <a:endParaRPr lang="ru-RU" dirty="0"/>
          </a:p>
        </p:txBody>
      </p:sp>
      <p:pic>
        <p:nvPicPr>
          <p:cNvPr id="7" name="Picture 2" descr="C:\Users\Samal\Pictures\лого ГП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77423"/>
            <a:ext cx="960581" cy="9342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62460" y="413730"/>
            <a:ext cx="71807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управления </a:t>
            </a:r>
            <a:r>
              <a:rPr lang="ru-RU" sz="2400" b="1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заболеваниями</a:t>
            </a:r>
            <a:endParaRPr lang="ru-RU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618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50" name="Rectangle 1"/>
          <p:cNvSpPr>
            <a:spLocks noChangeArrowheads="1"/>
          </p:cNvSpPr>
          <p:nvPr/>
        </p:nvSpPr>
        <p:spPr bwMode="auto">
          <a:xfrm>
            <a:off x="1310558" y="405059"/>
            <a:ext cx="7584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1" hangingPunct="1"/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Целевые показатели </a:t>
            </a: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Плана развития</a:t>
            </a:r>
            <a:endParaRPr lang="ru-RU" alt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Samal\Pictures\лого ГП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77423"/>
            <a:ext cx="960581" cy="9342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430365"/>
              </p:ext>
            </p:extLst>
          </p:nvPr>
        </p:nvGraphicFramePr>
        <p:xfrm>
          <a:off x="101600" y="1251284"/>
          <a:ext cx="8958177" cy="530152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04790"/>
                <a:gridCol w="1055817"/>
                <a:gridCol w="768942"/>
                <a:gridCol w="910901"/>
                <a:gridCol w="910901"/>
                <a:gridCol w="768942"/>
                <a:gridCol w="768942"/>
                <a:gridCol w="768942"/>
              </a:tblGrid>
              <a:tr h="39189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результата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ед.изм.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2017г.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мес. 2019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sng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</a:t>
                      </a:r>
                      <a:endParaRPr lang="ru-RU" sz="1400" b="0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</a:tr>
              <a:tr h="417198"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ru-RU" sz="1400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Улучшение здоровья прикрепленного населения</a:t>
                      </a:r>
                      <a:endParaRPr lang="ru-RU" sz="1400" b="0" i="0" u="sng" strike="noStrike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88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Снижение общей смертности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1000 населения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</a:tr>
              <a:tr h="7437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Снижение материнской смертности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100 000 род. живыми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</a:tr>
              <a:tr h="7437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Снижение младенческой смертности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1000 живорожденных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</a:tr>
              <a:tr h="2902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Снижение смертности в БСК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100 тыс.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230,70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184,30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152,20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</a:tr>
              <a:tr h="4988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Снижение заболевания туберкулезом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100 тыс. населения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</a:tr>
              <a:tr h="4988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Снижение смертности от онкозаболеваний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100 тыс. населения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116,10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110,10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87,80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</a:tr>
              <a:tr h="4988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Снижение смертности от туберкулеза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100 тыс. населения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</a:tr>
              <a:tr h="4988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Снижение первичного выхода на инвалидность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10 тыс. население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25" marR="7325" marT="73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5074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5167" y="1290209"/>
            <a:ext cx="8470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педиатрической  службы </a:t>
            </a:r>
            <a:endParaRPr lang="ru-RU" sz="1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/>
              <a:t>В поликлинике всего организовано 12 педиатрических участков, к которым прикреплены 7233 детей в возрасте от 0 до </a:t>
            </a:r>
            <a:r>
              <a:rPr lang="kk-KZ" dirty="0"/>
              <a:t>6</a:t>
            </a:r>
            <a:r>
              <a:rPr lang="ru-RU" dirty="0"/>
              <a:t> </a:t>
            </a:r>
            <a:r>
              <a:rPr lang="ru-RU" dirty="0" smtClean="0"/>
              <a:t>лет. </a:t>
            </a:r>
            <a:r>
              <a:rPr lang="ru-RU" dirty="0"/>
              <a:t>	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180474" y="2490537"/>
            <a:ext cx="4981073" cy="3501189"/>
          </a:xfrm>
          <a:prstGeom prst="rightArrow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года поступило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новорожденных – 995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Группы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здоровья новорожденных: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1-ая группа – 0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2-ая  группа – 965 детей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(97%) 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я группа – 25 детей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(2,5%)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4-ая группа – 5 детей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(0,5%).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93895" y="2490538"/>
            <a:ext cx="3621504" cy="350118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года достигли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года жизни – 1017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детей.</a:t>
            </a:r>
          </a:p>
          <a:p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здоровья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года: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1-ая группа – 174 детей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(17,1%)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2-ая группа – 826 детей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(81,2%)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3-ая группа – 13 детей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(1,3%)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4-я группа – 4 детей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(0,4%)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3064" y="4012531"/>
            <a:ext cx="1323473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2020г.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Samal\Pictures\лого ГП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77423"/>
            <a:ext cx="960581" cy="9342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889272" y="238207"/>
            <a:ext cx="7046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здоровья населения 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99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1448816"/>
            <a:ext cx="9009248" cy="5216679"/>
            <a:chOff x="0" y="1448816"/>
            <a:chExt cx="9009248" cy="5216679"/>
          </a:xfrm>
        </p:grpSpPr>
        <p:sp>
          <p:nvSpPr>
            <p:cNvPr id="7" name="Выгнутая вправо стрелка 6"/>
            <p:cNvSpPr/>
            <p:nvPr/>
          </p:nvSpPr>
          <p:spPr>
            <a:xfrm>
              <a:off x="7928811" y="3019926"/>
              <a:ext cx="1080437" cy="2983832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" name="Выгнутая вниз стрелка 3"/>
            <p:cNvSpPr/>
            <p:nvPr/>
          </p:nvSpPr>
          <p:spPr>
            <a:xfrm>
              <a:off x="3681664" y="3965789"/>
              <a:ext cx="2009274" cy="894969"/>
            </a:xfrm>
            <a:prstGeom prst="curved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050" name="Picture 2" descr="https://png.pngtree.com/png-clipart/20200701/original/pngtree-contact-our-male-customer-service-png-image_541287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902" y="1479885"/>
              <a:ext cx="2957342" cy="2385136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0" y="1448816"/>
              <a:ext cx="4523874" cy="31422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Всего поступило обращений от пациентов 242 </a:t>
              </a:r>
              <a:endParaRPr lang="ru-RU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в 2019г.- 345), в том числе </a:t>
              </a: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жалоб и заявлений 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37 </a:t>
              </a:r>
              <a:endParaRPr lang="ru-RU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в 2019г. – 39), </a:t>
              </a:r>
              <a:endParaRPr lang="ru-RU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вопросов </a:t>
              </a: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и консультаций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 114 (в 2019г. 120), </a:t>
              </a:r>
              <a:endParaRPr lang="ru-RU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благодарностей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91 </a:t>
              </a:r>
              <a:endParaRPr lang="ru-RU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2019г. -156).</a:t>
              </a:r>
            </a:p>
            <a:p>
              <a:pPr algn="ctr"/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065295" y="1479885"/>
              <a:ext cx="3260557" cy="3609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СЛУЖБА ПОДДЕРЖКИ ПАЦИЕНТОВ</a:t>
              </a:r>
              <a:endPara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356812" y="5125453"/>
              <a:ext cx="4487780" cy="1540042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всем обращениям и жалобам проведены служебные расследования, разборы, проведен анализ, по каждому случаю даны подробные ответы заявителям.</a:t>
              </a:r>
            </a:p>
          </p:txBody>
        </p:sp>
      </p:grpSp>
      <p:pic>
        <p:nvPicPr>
          <p:cNvPr id="11" name="Picture 2" descr="C:\Users\Samal\Pictures\лого ГП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77423"/>
            <a:ext cx="960581" cy="9342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781479" y="459897"/>
            <a:ext cx="4821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обращений пациентов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050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2547" y="196685"/>
            <a:ext cx="7143750" cy="8861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Достижение индикаторов ДКПН за 2019-2020 гг.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Samal\Pictures\лого ГП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89" y="98975"/>
            <a:ext cx="926432" cy="90106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402180"/>
              </p:ext>
            </p:extLst>
          </p:nvPr>
        </p:nvGraphicFramePr>
        <p:xfrm>
          <a:off x="96249" y="1362974"/>
          <a:ext cx="8855246" cy="52343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71414"/>
                <a:gridCol w="1552074"/>
                <a:gridCol w="1431758"/>
              </a:tblGrid>
              <a:tr h="296688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dirty="0" smtClean="0">
                          <a:solidFill>
                            <a:srgbClr val="FF0000"/>
                          </a:solidFill>
                        </a:rPr>
                        <a:t>Индикаторы</a:t>
                      </a:r>
                      <a:r>
                        <a:rPr lang="kk-KZ" sz="1800" b="1" baseline="0" dirty="0" smtClean="0">
                          <a:solidFill>
                            <a:srgbClr val="FF0000"/>
                          </a:solidFill>
                        </a:rPr>
                        <a:t> ДКПН</a:t>
                      </a:r>
                      <a:endParaRPr lang="kk-KZ" sz="1800" b="1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k-KZ" sz="1800" b="1" dirty="0" smtClean="0">
                          <a:solidFill>
                            <a:srgbClr val="FF0000"/>
                          </a:solidFill>
                        </a:rPr>
                        <a:t>2020 год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2758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Пороговое значение </a:t>
                      </a:r>
                      <a:endParaRPr lang="ru-RU" sz="18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Факт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0512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Материнская смертность,</a:t>
                      </a:r>
                      <a:r>
                        <a:rPr lang="ru-RU" sz="1800" baseline="0" dirty="0" smtClean="0"/>
                        <a:t> предотвратимая на уровне ПМСП </a:t>
                      </a:r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/>
                        <a:t>0</a:t>
                      </a:r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/>
                        <a:t>0</a:t>
                      </a:r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641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Детская смертность,</a:t>
                      </a:r>
                      <a:r>
                        <a:rPr lang="ru-RU" sz="1800" baseline="0" dirty="0" smtClean="0"/>
                        <a:t> предотвратимая на уровне ПМСП </a:t>
                      </a:r>
                      <a:endParaRPr lang="ru-RU" sz="18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/>
                        <a:t>0</a:t>
                      </a:r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/>
                        <a:t>0</a:t>
                      </a:r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9354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Своевременно диагностированный туберкулёз легких </a:t>
                      </a:r>
                      <a:endParaRPr lang="ru-RU" sz="18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9676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</a:rPr>
                        <a:t>Впервые выявленные случаи злокачественного новообразования визуальной локализации 1-2 стадии</a:t>
                      </a:r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63,71%</a:t>
                      </a:r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67,2%</a:t>
                      </a:r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1635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</a:rPr>
                        <a:t>Уровень госпитализации больных с осложнениями заболеваний БСК (инфаркт миокарда, инсульт)</a:t>
                      </a:r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20,0%</a:t>
                      </a:r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21,1%</a:t>
                      </a:r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342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Удельный вес детей до 5 лет, </a:t>
                      </a:r>
                      <a:r>
                        <a:rPr lang="ru-RU" sz="1800" dirty="0" err="1">
                          <a:effectLst/>
                        </a:rPr>
                        <a:t>госпит.х</a:t>
                      </a:r>
                      <a:r>
                        <a:rPr lang="ru-RU" sz="1800" dirty="0">
                          <a:effectLst/>
                        </a:rPr>
                        <a:t> с </a:t>
                      </a:r>
                      <a:r>
                        <a:rPr lang="ru-RU" sz="1800" dirty="0" err="1" smtClean="0">
                          <a:effectLst/>
                        </a:rPr>
                        <a:t>ослож</a:t>
                      </a:r>
                      <a:r>
                        <a:rPr lang="ru-RU" sz="1800" dirty="0" smtClean="0">
                          <a:effectLst/>
                        </a:rPr>
                        <a:t>. ОРИ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1,2%</a:t>
                      </a:r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2,1%</a:t>
                      </a:r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76517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effectLst/>
                        </a:rPr>
                        <a:t>Охват патронажными посещениями новорожденных в первые 3 суток после выписки из роддому</a:t>
                      </a:r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98,5%</a:t>
                      </a:r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481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Обоснованные жалобы </a:t>
                      </a:r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544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amal\Pictures\лого ГП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10" y="185562"/>
            <a:ext cx="962646" cy="93628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10556" y="392097"/>
            <a:ext cx="7584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1" hangingPunct="1"/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Целевые показатели </a:t>
            </a: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Плана развития</a:t>
            </a:r>
            <a:endParaRPr lang="ru-RU" alt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826274"/>
              </p:ext>
            </p:extLst>
          </p:nvPr>
        </p:nvGraphicFramePr>
        <p:xfrm>
          <a:off x="174206" y="1453135"/>
          <a:ext cx="8823141" cy="5294034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351047"/>
                <a:gridCol w="1816768"/>
                <a:gridCol w="1215190"/>
                <a:gridCol w="1167063"/>
                <a:gridCol w="1273073"/>
              </a:tblGrid>
              <a:tr h="24763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Содержание результата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ед.изм</a:t>
                      </a:r>
                      <a:r>
                        <a:rPr lang="ru-RU" sz="1600" b="1" dirty="0">
                          <a:effectLst/>
                        </a:rPr>
                        <a:t>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2020г.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2020г.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Выполнение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2476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план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факт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63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Улучшение здоровья прикрепленного населения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564">
                <a:tc>
                  <a:txBody>
                    <a:bodyPr/>
                    <a:lstStyle/>
                    <a:p>
                      <a:pPr marR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Снижение общей смертности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 1000 населения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6,90</a:t>
                      </a:r>
                      <a:endParaRPr lang="ru-RU" sz="16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6,1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100%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73707">
                <a:tc>
                  <a:txBody>
                    <a:bodyPr/>
                    <a:lstStyle/>
                    <a:p>
                      <a:pPr marR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Снижение материнской смертности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 100 000 родившихся живыми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100%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86779">
                <a:tc>
                  <a:txBody>
                    <a:bodyPr/>
                    <a:lstStyle/>
                    <a:p>
                      <a:pPr marR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Снижение младенческой смертности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 1000 живорожденных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6,50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2,3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100%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8867">
                <a:tc>
                  <a:txBody>
                    <a:bodyPr/>
                    <a:lstStyle/>
                    <a:p>
                      <a:pPr marR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Снижение смертности в БСК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 100 тыс.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180,00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128,8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100%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10669">
                <a:tc>
                  <a:txBody>
                    <a:bodyPr/>
                    <a:lstStyle/>
                    <a:p>
                      <a:pPr marR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Снижение заболевания туберкулезом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 100 тыс. населения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24,00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25,4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10669">
                <a:tc>
                  <a:txBody>
                    <a:bodyPr/>
                    <a:lstStyle/>
                    <a:p>
                      <a:pPr marR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Снижение смертности от онкозаболеваний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 100 тыс. населения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87,80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73,3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100%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10669">
                <a:tc>
                  <a:txBody>
                    <a:bodyPr/>
                    <a:lstStyle/>
                    <a:p>
                      <a:pPr marR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Снижение смертности от туберкулеза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 100 тыс. населения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3,50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10669">
                <a:tc>
                  <a:txBody>
                    <a:bodyPr/>
                    <a:lstStyle/>
                    <a:p>
                      <a:pPr marR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Снижение первичного выхода на инвалидность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 10 тыс. население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16,00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10,2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1701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2548" y="89020"/>
            <a:ext cx="7023434" cy="10226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Миссия поликлиники,</a:t>
            </a:r>
            <a:b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и задачи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662" y="1371600"/>
            <a:ext cx="8891338" cy="5293895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Миссия: 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доступности и качества медицинской помощи прикрепленному населению, направленное на сохранение и улучшение здоровья граждан.</a:t>
            </a:r>
          </a:p>
          <a:p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Сохранение и укрепление здоровья обслуживаемого населения на основе внедрения современных и эффективных диагностических, лечебно-профилактических и организационных технологий.</a:t>
            </a:r>
          </a:p>
          <a:p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 </a:t>
            </a: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укреплению и сохранению здоровья населения, выполнение целевых индикаторов здоровья населения;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эффективной работы социально-ориентированной модели ПМСП с акцентом на профилактическую работу;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доступности и качества медицинских услуг за счет развития общеврачебной/семейной практики.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экономической устойчивости предприятия путем правильного планирования, распределения и эффективного использования имеющихся ресурсов (финансовых, материально-технических, кадровых и др.), укрепления материально-технической базы; расширения видов и объема оказываемых медицинских услуг, внедрения современных медицинских технологий;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Усиление кадрового состава путем привлечения профессиональных кадров;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патриотизма, гражданственности, уважительного отношения к государственным символам Республики Казахстан.</a:t>
            </a:r>
          </a:p>
          <a:p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Samal\Pictures\лого ГП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1" y="177423"/>
            <a:ext cx="960581" cy="9342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326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045193"/>
              </p:ext>
            </p:extLst>
          </p:nvPr>
        </p:nvGraphicFramePr>
        <p:xfrm>
          <a:off x="139422" y="1347051"/>
          <a:ext cx="8884261" cy="551094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384452"/>
                <a:gridCol w="1167063"/>
                <a:gridCol w="1118937"/>
                <a:gridCol w="1167063"/>
                <a:gridCol w="1046746"/>
              </a:tblGrid>
              <a:tr h="45090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>
                          <a:solidFill>
                            <a:srgbClr val="FF0000"/>
                          </a:solidFill>
                          <a:effectLst/>
                        </a:rPr>
                        <a:t>Совершенствование медицинской  и реабилитационной и профилактической помощи и обеспечение доступности медицинской помощи прикрепленному </a:t>
                      </a:r>
                      <a:r>
                        <a:rPr lang="ru-RU" sz="1550" b="1" dirty="0" smtClean="0">
                          <a:solidFill>
                            <a:srgbClr val="FF0000"/>
                          </a:solidFill>
                          <a:effectLst/>
                        </a:rPr>
                        <a:t>населению</a:t>
                      </a:r>
                      <a:endParaRPr lang="ru-RU" sz="155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3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</a:rPr>
                        <a:t>Прикрепленное население </a:t>
                      </a:r>
                      <a:endParaRPr lang="ru-RU" sz="15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</a:rPr>
                        <a:t>кол-во</a:t>
                      </a:r>
                      <a:endParaRPr lang="ru-RU" sz="15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</a:rPr>
                        <a:t>65 000,00</a:t>
                      </a:r>
                      <a:endParaRPr lang="ru-RU" sz="15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</a:rPr>
                        <a:t>65807</a:t>
                      </a:r>
                      <a:endParaRPr lang="ru-RU" sz="15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</a:rPr>
                        <a:t>100%</a:t>
                      </a:r>
                      <a:endParaRPr lang="ru-RU" sz="15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/>
                </a:tc>
              </a:tr>
              <a:tr h="5166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</a:rPr>
                        <a:t>Охват диспансерным наблюдением лиц трудоспособного возраста с БСК</a:t>
                      </a:r>
                      <a:endParaRPr lang="ru-RU" sz="15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</a:rPr>
                        <a:t>%</a:t>
                      </a:r>
                      <a:endParaRPr lang="ru-RU" sz="15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</a:rPr>
                        <a:t>100,00</a:t>
                      </a:r>
                      <a:endParaRPr lang="ru-RU" sz="15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</a:rPr>
                        <a:t>100,00</a:t>
                      </a:r>
                      <a:endParaRPr lang="ru-RU" sz="15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</a:rPr>
                        <a:t>100%</a:t>
                      </a:r>
                      <a:endParaRPr lang="ru-RU" sz="15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/>
                </a:tc>
              </a:tr>
              <a:tr h="2976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</a:rPr>
                        <a:t>Охват диспансерным наблюдением ЖФВ с ЭГЗ</a:t>
                      </a:r>
                      <a:endParaRPr lang="ru-RU" sz="15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</a:rPr>
                        <a:t>%</a:t>
                      </a:r>
                      <a:endParaRPr lang="ru-RU" sz="15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</a:rPr>
                        <a:t>100,00</a:t>
                      </a:r>
                      <a:endParaRPr lang="ru-RU" sz="15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</a:rPr>
                        <a:t>100,00</a:t>
                      </a:r>
                      <a:endParaRPr lang="ru-RU" sz="15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</a:rPr>
                        <a:t>100%</a:t>
                      </a:r>
                      <a:endParaRPr lang="ru-RU" sz="15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/>
                </a:tc>
              </a:tr>
              <a:tr h="4964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</a:rPr>
                        <a:t>Контрацепция женщин с абсолютными противопоказаниями к беременности</a:t>
                      </a:r>
                      <a:endParaRPr lang="ru-RU" sz="15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</a:rPr>
                        <a:t>%</a:t>
                      </a:r>
                      <a:endParaRPr lang="ru-RU" sz="15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</a:rPr>
                        <a:t>100,00</a:t>
                      </a:r>
                      <a:endParaRPr lang="ru-RU" sz="15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</a:rPr>
                        <a:t>100,00</a:t>
                      </a:r>
                      <a:endParaRPr lang="ru-RU" sz="15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</a:rPr>
                        <a:t>100%</a:t>
                      </a:r>
                      <a:endParaRPr lang="ru-RU" sz="15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/>
                </a:tc>
              </a:tr>
              <a:tr h="4509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</a:rPr>
                        <a:t>Постановка на учет беременности в срок до 12 недель</a:t>
                      </a:r>
                      <a:endParaRPr lang="ru-RU" sz="15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</a:rPr>
                        <a:t>%</a:t>
                      </a:r>
                      <a:endParaRPr lang="ru-RU" sz="15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</a:rPr>
                        <a:t>84,00</a:t>
                      </a:r>
                      <a:endParaRPr lang="ru-RU" sz="15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</a:rPr>
                        <a:t>92</a:t>
                      </a:r>
                      <a:endParaRPr lang="ru-RU" sz="15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</a:rPr>
                        <a:t>100%</a:t>
                      </a:r>
                      <a:endParaRPr lang="ru-RU" sz="15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/>
                </a:tc>
              </a:tr>
              <a:tr h="2976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</a:rPr>
                        <a:t>Снижение уровня перинатальной смертности</a:t>
                      </a:r>
                      <a:endParaRPr lang="ru-RU" sz="15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</a:rPr>
                        <a:t>%</a:t>
                      </a:r>
                      <a:endParaRPr lang="ru-RU" sz="15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</a:rPr>
                        <a:t>6,00</a:t>
                      </a:r>
                      <a:endParaRPr lang="ru-RU" sz="15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</a:rPr>
                        <a:t>4,0</a:t>
                      </a:r>
                      <a:endParaRPr lang="ru-RU" sz="15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</a:rPr>
                        <a:t>100%</a:t>
                      </a:r>
                      <a:endParaRPr lang="ru-RU" sz="15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/>
                </a:tc>
              </a:tr>
              <a:tr h="5014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</a:rPr>
                        <a:t>Своевременность </a:t>
                      </a:r>
                      <a:r>
                        <a:rPr lang="ru-RU" sz="1550" dirty="0" err="1">
                          <a:effectLst/>
                        </a:rPr>
                        <a:t>выявляемости</a:t>
                      </a:r>
                      <a:r>
                        <a:rPr lang="ru-RU" sz="1550" dirty="0">
                          <a:effectLst/>
                        </a:rPr>
                        <a:t> с </a:t>
                      </a:r>
                      <a:r>
                        <a:rPr lang="ru-RU" sz="1550" dirty="0" err="1">
                          <a:effectLst/>
                        </a:rPr>
                        <a:t>онокологическими</a:t>
                      </a:r>
                      <a:r>
                        <a:rPr lang="ru-RU" sz="1550" dirty="0">
                          <a:effectLst/>
                        </a:rPr>
                        <a:t> заболеваниями I  и  II стадиях</a:t>
                      </a:r>
                      <a:endParaRPr lang="ru-RU" sz="15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</a:rPr>
                        <a:t>%</a:t>
                      </a:r>
                      <a:endParaRPr lang="ru-RU" sz="15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</a:rPr>
                        <a:t>64,00</a:t>
                      </a:r>
                      <a:endParaRPr lang="ru-RU" sz="15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</a:rPr>
                        <a:t>67,7</a:t>
                      </a:r>
                      <a:endParaRPr lang="ru-RU" sz="15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</a:rPr>
                        <a:t>100%</a:t>
                      </a:r>
                      <a:endParaRPr lang="ru-RU" sz="15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/>
                </a:tc>
              </a:tr>
              <a:tr h="4509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</a:rPr>
                        <a:t>Снижение запущенности онкологических заболеваний в 4 стад.</a:t>
                      </a:r>
                      <a:endParaRPr lang="ru-RU" sz="15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</a:rPr>
                        <a:t>%</a:t>
                      </a:r>
                      <a:endParaRPr lang="ru-RU" sz="15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</a:rPr>
                        <a:t>8,60</a:t>
                      </a:r>
                      <a:endParaRPr lang="ru-RU" sz="15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</a:rPr>
                        <a:t>6,5</a:t>
                      </a:r>
                      <a:endParaRPr lang="ru-RU" sz="15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</a:rPr>
                        <a:t>100%</a:t>
                      </a:r>
                      <a:endParaRPr lang="ru-RU" sz="15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/>
                </a:tc>
              </a:tr>
              <a:tr h="4509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</a:rPr>
                        <a:t>Снижение заболеваемости деструктивными формами туберкулеза</a:t>
                      </a:r>
                      <a:endParaRPr lang="ru-RU" sz="15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</a:rPr>
                        <a:t>%</a:t>
                      </a:r>
                      <a:endParaRPr lang="ru-RU" sz="15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</a:rPr>
                        <a:t>4,00</a:t>
                      </a:r>
                      <a:endParaRPr lang="ru-RU" sz="15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</a:rPr>
                        <a:t>0</a:t>
                      </a:r>
                      <a:endParaRPr lang="ru-RU" sz="15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</a:rPr>
                        <a:t>100%</a:t>
                      </a:r>
                      <a:endParaRPr lang="ru-RU" sz="15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/>
                </a:tc>
              </a:tr>
              <a:tr h="4509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</a:rPr>
                        <a:t>Снижение уровня госпитализации пациентов с осложненными БСК</a:t>
                      </a:r>
                      <a:endParaRPr lang="ru-RU" sz="15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</a:rPr>
                        <a:t>%</a:t>
                      </a:r>
                      <a:endParaRPr lang="ru-RU" sz="15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</a:rPr>
                        <a:t>58,0</a:t>
                      </a:r>
                      <a:endParaRPr lang="ru-RU" sz="15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</a:rPr>
                        <a:t>21,1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</a:rPr>
                        <a:t> </a:t>
                      </a:r>
                      <a:endParaRPr lang="ru-RU" sz="15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</a:rPr>
                        <a:t>100%</a:t>
                      </a:r>
                      <a:endParaRPr lang="ru-RU" sz="15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/>
                </a:tc>
              </a:tr>
              <a:tr h="2976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</a:rPr>
                        <a:t>Снижение обоснованных жалоб населения</a:t>
                      </a:r>
                      <a:endParaRPr lang="ru-RU" sz="15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</a:rPr>
                        <a:t>%</a:t>
                      </a:r>
                      <a:endParaRPr lang="ru-RU" sz="15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</a:rPr>
                        <a:t>0,00</a:t>
                      </a:r>
                      <a:endParaRPr lang="ru-RU" sz="15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</a:rPr>
                        <a:t>0,00</a:t>
                      </a:r>
                      <a:endParaRPr lang="ru-RU" sz="15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</a:rPr>
                        <a:t>100%</a:t>
                      </a:r>
                      <a:endParaRPr lang="ru-RU" sz="15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223" marR="43223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42904" y="375120"/>
            <a:ext cx="7584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1" hangingPunct="1"/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Целевые показатели </a:t>
            </a: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Плана развития</a:t>
            </a:r>
            <a:endParaRPr lang="ru-RU" alt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Samal\Pictures\лого ГП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89" y="98975"/>
            <a:ext cx="926432" cy="90106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939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63298"/>
              </p:ext>
            </p:extLst>
          </p:nvPr>
        </p:nvGraphicFramePr>
        <p:xfrm>
          <a:off x="120666" y="1380964"/>
          <a:ext cx="9023333" cy="516558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090387"/>
                <a:gridCol w="1383631"/>
                <a:gridCol w="1118937"/>
                <a:gridCol w="1179095"/>
                <a:gridCol w="1251283"/>
              </a:tblGrid>
              <a:tr h="22528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Совершенствование кадрового потенциала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925"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Обучение врачей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Ед.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 anchor="ctr"/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62,00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147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/>
                </a:tc>
              </a:tr>
              <a:tr h="368267"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Обучено средних медицинских работников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Ед.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 anchor="ctr"/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68,00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177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/>
                </a:tc>
              </a:tr>
              <a:tr h="338809"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Охват квалификационных категорий врачей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 anchor="ctr"/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45,00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66,0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/>
                </a:tc>
              </a:tr>
              <a:tr h="574046"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Охват квалификационных категорий средних мед. раб-ков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 anchor="ctr"/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40,00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51,0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/>
                </a:tc>
              </a:tr>
              <a:tr h="595805"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Рост удовлетворенности населения качеством мед. помощи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 anchor="ctr"/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ru-RU" sz="1600">
                          <a:effectLst/>
                        </a:rPr>
                        <a:t>95,00	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95,0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/>
                </a:tc>
              </a:tr>
              <a:tr h="291805"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Снижение дефицита врачей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Ед.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 anchor="ctr"/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7,00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/>
                </a:tc>
              </a:tr>
              <a:tr h="22528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Совершенствование материально-технической базы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563"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приобретено медицинского оборудования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кол-во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 anchor="ctr"/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8,00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/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8,00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/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/>
                </a:tc>
              </a:tr>
              <a:tr h="360505"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том числе лизинг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кол-во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 anchor="ctr"/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/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/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/>
                </a:tc>
              </a:tr>
              <a:tr h="363906"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рост уровня оснащенности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 anchor="ctr"/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83,00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/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92,00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/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/>
                </a:tc>
              </a:tr>
              <a:tr h="901125"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доступность для населения лабораторно-инструментальных видов обследования на 1 жителя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 anchor="ctr"/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10,00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/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10,00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/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73" marR="62773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10556" y="392097"/>
            <a:ext cx="7584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1" hangingPunct="1"/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Целевые показатели </a:t>
            </a: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Плана развития</a:t>
            </a:r>
            <a:endParaRPr lang="ru-RU" alt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Samal\Pictures\лого ГП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89" y="98975"/>
            <a:ext cx="926432" cy="90106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366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amal\Pictures\лого ГП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89" y="267417"/>
            <a:ext cx="794327" cy="77257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10556" y="392097"/>
            <a:ext cx="7584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1" hangingPunct="1"/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Достижения индикаторов </a:t>
            </a:r>
            <a:r>
              <a:rPr lang="en-US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KPI</a:t>
            </a: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за 2020 год.</a:t>
            </a:r>
            <a:endParaRPr lang="ru-RU" alt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523824"/>
              </p:ext>
            </p:extLst>
          </p:nvPr>
        </p:nvGraphicFramePr>
        <p:xfrm>
          <a:off x="156411" y="1272551"/>
          <a:ext cx="8987589" cy="5585449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09243"/>
                <a:gridCol w="4351193"/>
                <a:gridCol w="2187616"/>
                <a:gridCol w="1490464"/>
                <a:gridCol w="649073"/>
              </a:tblGrid>
              <a:tr h="2533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№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Наименование индикаторов 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Пороговое значение 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Факт 2020 года 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Баллы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</a:tr>
              <a:tr h="261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Наличие аккредитации медицинской организации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Наличие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Наличие - 1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</a:tr>
              <a:tr h="2474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Функционирование сайта медицинской </a:t>
                      </a:r>
                      <a:r>
                        <a:rPr lang="ru-RU" sz="1400" u="none" strike="noStrike" dirty="0" smtClean="0">
                          <a:effectLst/>
                        </a:rPr>
                        <a:t>организации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</a:tr>
              <a:tr h="5019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Доля финансовых средств, снятых за некачественное оказание медицинской помощи </a:t>
                      </a:r>
                      <a:r>
                        <a:rPr lang="ru-RU" sz="1400" u="none" strike="noStrike" dirty="0" smtClean="0">
                          <a:effectLst/>
                        </a:rPr>
                        <a:t>ФСМС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Снижение в сравнении с </a:t>
                      </a:r>
                      <a:r>
                        <a:rPr lang="ru-RU" sz="1400" u="none" strike="noStrike" dirty="0" smtClean="0">
                          <a:effectLst/>
                        </a:rPr>
                        <a:t>пред. </a:t>
                      </a:r>
                      <a:r>
                        <a:rPr lang="ru-RU" sz="1400" u="none" strike="noStrike" dirty="0">
                          <a:effectLst/>
                        </a:rPr>
                        <a:t>отчетным периодом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Без отрицательной динамики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</a:tr>
              <a:tr h="2148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Кредиторская задолжность долгосрочная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100% отсутствие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100% отсутствие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</a:tr>
              <a:tr h="296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Финансовая эффективность медицинской организации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Рентабельность выше 2,5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</a:tr>
              <a:tr h="2148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Обоснованные жалоба за отчетный преиод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Отсутствие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Отсутствие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</a:tr>
              <a:tr h="4255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Уровень удовлетворенности граждан качеством медицинских услуг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Не менее 45%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97%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</a:tr>
              <a:tr h="4255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Соотношение средней зароботной платы на 1 ставку врача к средней зароботной плате в экономике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Не менее 0,95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1,20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</a:tr>
              <a:tr h="2148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Текучесть производственного персонала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Не более 3%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</a:tr>
              <a:tr h="296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Уровень удовлетворенности медицинского персонала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Не менее 70%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95%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</a:tr>
              <a:tr h="4255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Доля сотрудников, прошедших повышение квалификации, переподготовку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Не менее 25%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</a:tr>
              <a:tr h="4255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Укомплектованность кадрами: общая (по всем категориям работников)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Не менее 85%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98%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</a:tr>
              <a:tr h="4255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Доля клинических специалистов, владеющих английском языком на уровне </a:t>
                      </a:r>
                      <a:r>
                        <a:rPr lang="ru-RU" sz="1400" u="none" strike="noStrike" dirty="0" err="1">
                          <a:effectLst/>
                        </a:rPr>
                        <a:t>Intermediate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Не менее 10%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</a:tr>
              <a:tr h="4255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Увелечение доли цифровизации лечебного процесса (переход на безбумажный оборот)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Не менее 80-90%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</a:tr>
              <a:tr h="272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Доля заполнения электронного Паспорта здоровья (ЭПЗ)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Не менее 90%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</a:tr>
              <a:tr h="21486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Итого 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73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4254" marR="4254" marT="425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3639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314238"/>
              </p:ext>
            </p:extLst>
          </p:nvPr>
        </p:nvGraphicFramePr>
        <p:xfrm>
          <a:off x="116054" y="87060"/>
          <a:ext cx="8919661" cy="666929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32705"/>
                <a:gridCol w="5651252"/>
                <a:gridCol w="1216946"/>
                <a:gridCol w="1149960"/>
                <a:gridCol w="568798"/>
              </a:tblGrid>
              <a:tr h="2312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№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Наименование индикаторов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Пороговое значение 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Факт  2020 года 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Баллы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</a:tr>
              <a:tr h="2897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</a:rPr>
                        <a:t>Детская смертность от 7 дней до 5 лет, предотвратимой на уровне ПМСП (ОКИ, ОРИ)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Отсутствие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100 % отсутствие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</a:tr>
              <a:tr h="2312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Отсутствие случаев материнской смертности, предотвратимых на уровне ПМСП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Отсутствие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100 % отсутствие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</a:tr>
              <a:tr h="200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Отсутствие младенческой смертности на дому.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Отсутствие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100 % отсутствие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</a:tr>
              <a:tr h="4106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</a:rPr>
                        <a:t>Уровень госпитализации больных из числа прикрепленного населения госпитализированных с осложнением </a:t>
                      </a:r>
                      <a:r>
                        <a:rPr lang="ru-RU" sz="1300" u="none" strike="noStrike" dirty="0" smtClean="0">
                          <a:effectLst/>
                        </a:rPr>
                        <a:t>БСК: ОИМ, </a:t>
                      </a:r>
                      <a:r>
                        <a:rPr lang="ru-RU" sz="1300" u="none" strike="noStrike" dirty="0">
                          <a:effectLst/>
                        </a:rPr>
                        <a:t>ОНМК.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Не более 20%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21,00%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</a:tr>
              <a:tr h="3144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</a:rPr>
                        <a:t>Охват </a:t>
                      </a:r>
                      <a:r>
                        <a:rPr lang="ru-RU" sz="1300" u="none" strike="noStrike" dirty="0" err="1">
                          <a:effectLst/>
                        </a:rPr>
                        <a:t>скрининговыми</a:t>
                      </a:r>
                      <a:r>
                        <a:rPr lang="ru-RU" sz="1300" u="none" strike="noStrike" dirty="0">
                          <a:effectLst/>
                        </a:rPr>
                        <a:t> осмотрами (годовой план и выполнение по плану за год)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100%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100%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</a:tr>
              <a:tr h="2312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Своевременно диагностированный туберкулез легких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Не менее 98,9%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100%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</a:tr>
              <a:tr h="397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</a:rPr>
                        <a:t>Впервые выявленные случаи злокачественного </a:t>
                      </a:r>
                      <a:r>
                        <a:rPr lang="ru-RU" sz="1300" u="none" strike="noStrike" dirty="0" err="1">
                          <a:effectLst/>
                        </a:rPr>
                        <a:t>новобразования</a:t>
                      </a:r>
                      <a:r>
                        <a:rPr lang="ru-RU" sz="1300" u="none" strike="noStrike" dirty="0">
                          <a:effectLst/>
                        </a:rPr>
                        <a:t> </a:t>
                      </a:r>
                      <a:r>
                        <a:rPr lang="ru-RU" sz="1300" u="none" strike="noStrike" dirty="0" err="1">
                          <a:effectLst/>
                        </a:rPr>
                        <a:t>визиуальной</a:t>
                      </a:r>
                      <a:r>
                        <a:rPr lang="ru-RU" sz="1300" u="none" strike="noStrike" dirty="0">
                          <a:effectLst/>
                        </a:rPr>
                        <a:t> локализации 1-2 стадии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Не менее 63,8%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64,7%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</a:tr>
              <a:tr h="2312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Увелечение удельного веса ВОП из общего количества врачей ПМСП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Не менее 32%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48%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</a:tr>
              <a:tr h="2312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Доля государственных услуг, оказанных в электронном формате через egov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Не менее 30%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36,2%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</a:tr>
              <a:tr h="254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</a:rPr>
                        <a:t>Охват пациентов </a:t>
                      </a:r>
                      <a:r>
                        <a:rPr lang="ru-RU" sz="1300" u="none" strike="noStrike" dirty="0" smtClean="0">
                          <a:effectLst/>
                        </a:rPr>
                        <a:t> ПУЗ  </a:t>
                      </a:r>
                      <a:r>
                        <a:rPr lang="ru-RU" sz="1300" u="none" strike="noStrike" dirty="0">
                          <a:effectLst/>
                        </a:rPr>
                        <a:t>с нозологиями </a:t>
                      </a:r>
                      <a:r>
                        <a:rPr lang="ru-RU" sz="1300" u="none" strike="noStrike" dirty="0" smtClean="0">
                          <a:effectLst/>
                        </a:rPr>
                        <a:t>АГ, ХСН, СД.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Не менее </a:t>
                      </a:r>
                      <a:r>
                        <a:rPr lang="ru-RU" sz="1300" u="none" strike="noStrike" dirty="0" smtClean="0">
                          <a:effectLst/>
                        </a:rPr>
                        <a:t>60%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60,3%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</a:tr>
              <a:tr h="397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</a:rPr>
                        <a:t>Охват патронажными посещениями новорожденных в первые 3 суток после выписки из роддома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100%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99%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</a:tr>
              <a:tr h="397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Эффективность лечения новыми случаями туберкулеза с сохраненной чувствительностью и бактериовыделением.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Не менее 85%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100%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</a:tr>
              <a:tr h="397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Эффектиивность лечения больных туберкулезом с множественно - лекарственной устойчивостью, пролечанных препаратами второго ряда.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Не менее 75%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100%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</a:tr>
              <a:tr h="397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Удельный вес первичных злокачественных новообразований визуально-доступных локализации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Не более 9,6%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6,5%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</a:tr>
              <a:tr h="397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Удельный вес пациентов, вовлеченных в ПУЗ с СД достигшим снижения контрольного уровня гликированного гемоглабина (HBA1C≤7)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40%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94%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</a:tr>
              <a:tr h="397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Доля лиц, экстренно госпитализированных в стационары из общего числа участвующих в ПУЗ по ХСН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6%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0%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</a:tr>
              <a:tr h="397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Удельный вес лиц, перенесших инсульт (ОНМК), инфаркт миокарда (ОИМ) из общего числа лиц, участвующих в ПУЗ.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25%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0,10%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</a:tr>
              <a:tr h="20067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Итого 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80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3339" marR="3339" marT="333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722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503947" y="481443"/>
            <a:ext cx="71341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60363" eaLnBrk="0" hangingPunct="0"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Плановые мероприятия на 202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Samal\Pictures\лого ГП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77423"/>
            <a:ext cx="960581" cy="9342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2504" y="1569322"/>
            <a:ext cx="88071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достижение целевых показателей  Плана Развития поликлиники на 2021 год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достижение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индикаторов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KPI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год. </a:t>
            </a:r>
          </a:p>
          <a:p>
            <a:pPr marL="342900" indent="-34290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эффективное внедрение ПУЗ по ХОБЛ, обеспечить постоянный мониторинг по работе медперсонала по ПУЗ по 4м нозологиям (АГ, СД, ХСН, ХОБЛ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довести охват ПУЗ до 65%.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эффективную работу КМИС, путем проведения постоянного мониторинга данных в информационных системах, обучения вновь принимаемых сотрудников по работе с КМИС,  контроля за правильностью и достоверностью вводимой информации в КМИС.  </a:t>
            </a:r>
          </a:p>
          <a:p>
            <a:pPr marL="342900" lvl="0" indent="-34290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рациональное планирование и использование лекарственных средств по АЛО.</a:t>
            </a:r>
          </a:p>
          <a:p>
            <a:pPr marL="342900" lvl="0" indent="-34290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эффективное использование внутренних ресурсов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поликлиники.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достижение индикаторов ДКПН,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части снижения показателя госпитализации пациентов с осложнениями БСК и госпитализации детей в возрасте до 5 лет с осложнениями ОРИ, ОКИ.</a:t>
            </a:r>
          </a:p>
          <a:p>
            <a:pPr lvl="0">
              <a:buClr>
                <a:srgbClr val="FF0000"/>
              </a:buClr>
              <a:buSzPct val="150000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40491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64E121A-883C-AC48-AD6B-D0AB3A818162}"/>
              </a:ext>
            </a:extLst>
          </p:cNvPr>
          <p:cNvSpPr txBox="1"/>
          <p:nvPr/>
        </p:nvSpPr>
        <p:spPr>
          <a:xfrm>
            <a:off x="95248" y="1229418"/>
            <a:ext cx="9048752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положительный результат финансово-хозяйственной деятельности (рентабельность выше 2,5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lvl="0" indent="-34290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Продолжить обучение медперсонала поликлиники принципам Бережливого производства.</a:t>
            </a:r>
          </a:p>
          <a:p>
            <a:pPr marL="342900" lvl="0" indent="-34290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улучшения качества медицинской помощи прикрепленному населению активизировать работу по мониторингу уровня удовлетворенности населения на постоянной основе, совершенствовать работу Службы поддержки пациентов и внутреннего аудита, путем привлечения к работе службы независимых экспертов. </a:t>
            </a:r>
          </a:p>
          <a:p>
            <a:pPr marL="342900" lvl="0" indent="-34290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повышения престижности и имиджа медицинских организаций города активно проводить информационно-разъяснительную работу среди населения эффективно используя социальные сети, СМИ по вопросам организации оказания медицинской помощи в системе ОСМС, по современным достижениям отечественной медицины и др.</a:t>
            </a:r>
          </a:p>
          <a:p>
            <a:pPr marL="342900" lvl="0" indent="-34290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 внедрять в работу поликлиники малоинвазивные инновационные технологии (криотерапию при хирургических заболеваниях, лазерную терапию).</a:t>
            </a:r>
            <a:endParaRPr lang="ru-RU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Samal\Pictures\лого ГП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77423"/>
            <a:ext cx="960581" cy="9342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21306" y="392364"/>
            <a:ext cx="6749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Плановые мероприятия на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57853371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ъект 2"/>
          <p:cNvSpPr>
            <a:spLocks noGrp="1"/>
          </p:cNvSpPr>
          <p:nvPr>
            <p:ph idx="1"/>
          </p:nvPr>
        </p:nvSpPr>
        <p:spPr>
          <a:xfrm>
            <a:off x="1423148" y="2326814"/>
            <a:ext cx="6566438" cy="1268034"/>
          </a:xfrm>
        </p:spPr>
        <p:txBody>
          <a:bodyPr>
            <a:normAutofit/>
          </a:bodyPr>
          <a:lstStyle/>
          <a:p>
            <a:pPr marL="0" indent="0" algn="ctr">
              <a:buFont typeface="Wingdings 3" pitchFamily="18" charset="2"/>
              <a:buNone/>
            </a:pPr>
            <a:r>
              <a:rPr lang="ru-RU" altLang="ru-RU" sz="4400" b="1" dirty="0">
                <a:solidFill>
                  <a:srgbClr val="FF0000"/>
                </a:solidFill>
                <a:latin typeface="Arial" charset="0"/>
                <a:cs typeface="Arial" charset="0"/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11687237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9208" y="172621"/>
            <a:ext cx="3895223" cy="7778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СВЕДЕНИЯ 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600" y="1500773"/>
            <a:ext cx="8946147" cy="487596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33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КГП на ПХВ «Городская поликлиника №3» Управления общественного здоровья </a:t>
            </a:r>
            <a:r>
              <a:rPr lang="ru-RU" sz="2000" dirty="0" err="1" smtClean="0">
                <a:solidFill>
                  <a:srgbClr val="0033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г.Алматы</a:t>
            </a:r>
            <a:endParaRPr lang="ru-RU" sz="2000" dirty="0" smtClean="0">
              <a:solidFill>
                <a:srgbClr val="0033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33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Мощность поликлиники: 500 посещений в смену</a:t>
            </a:r>
            <a:endParaRPr lang="ru-RU" sz="2000" dirty="0">
              <a:solidFill>
                <a:srgbClr val="0033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33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Оказываемые </a:t>
            </a:r>
            <a:r>
              <a:rPr lang="ru-RU" sz="2000" dirty="0">
                <a:solidFill>
                  <a:srgbClr val="0033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услуги: </a:t>
            </a:r>
            <a:r>
              <a:rPr lang="ru-RU" sz="2000" dirty="0" smtClean="0">
                <a:solidFill>
                  <a:srgbClr val="0033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Первичная </a:t>
            </a:r>
            <a:r>
              <a:rPr lang="ru-RU" sz="2000" dirty="0">
                <a:solidFill>
                  <a:srgbClr val="0033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медико-санитарная помощь взрослому и детскому населению, доврачебная, квалифицированная врачебная, консультативно-диагностическая помощь взрослому и детскому населению, </a:t>
            </a:r>
            <a:r>
              <a:rPr lang="ru-RU" sz="2000" dirty="0" err="1">
                <a:solidFill>
                  <a:srgbClr val="0033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стационарозамещающая</a:t>
            </a:r>
            <a:r>
              <a:rPr lang="ru-RU" sz="2000" dirty="0">
                <a:solidFill>
                  <a:srgbClr val="0033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помощь взрослому и детскому населению, розничная реализация лекарственных препаратов (реализация бесплатных лекарственных препаратов в рамках ГОБМП</a:t>
            </a:r>
            <a:r>
              <a:rPr lang="ru-RU" sz="2000" dirty="0" smtClean="0">
                <a:solidFill>
                  <a:srgbClr val="0033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скорая неотложная помощь по обслуживанию вызовов 4 категории срочности.</a:t>
            </a:r>
            <a:endParaRPr lang="ru-RU" sz="2000" dirty="0">
              <a:solidFill>
                <a:srgbClr val="0033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0033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ноябре 2018 года поликлиника успешно прошла </a:t>
            </a:r>
            <a:r>
              <a:rPr lang="ru-RU" sz="2000" dirty="0" smtClean="0">
                <a:solidFill>
                  <a:srgbClr val="0033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аккредитацию</a:t>
            </a:r>
            <a:r>
              <a:rPr lang="ru-RU" sz="2000" dirty="0">
                <a:solidFill>
                  <a:srgbClr val="0033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получила первую категорию сроком на 3 </a:t>
            </a:r>
            <a:r>
              <a:rPr lang="ru-RU" sz="2000" dirty="0" smtClean="0">
                <a:solidFill>
                  <a:srgbClr val="0033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года, следующая аккредитация в 2021 году. </a:t>
            </a:r>
          </a:p>
          <a:p>
            <a:endParaRPr lang="ru-RU" sz="2200" dirty="0">
              <a:solidFill>
                <a:srgbClr val="0033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effectLst/>
            </a:endParaRPr>
          </a:p>
        </p:txBody>
      </p:sp>
      <p:pic>
        <p:nvPicPr>
          <p:cNvPr id="4" name="Picture 2" descr="C:\Users\Samal\Pictures\лого ГП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77423"/>
            <a:ext cx="960581" cy="9342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860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8403" y="350982"/>
            <a:ext cx="5629275" cy="6541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Организационная структура поликлиники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70601" y="1493045"/>
            <a:ext cx="6093129" cy="5093106"/>
          </a:xfrm>
        </p:spPr>
        <p:txBody>
          <a:bodyPr rtlCol="0">
            <a:noAutofit/>
          </a:bodyPr>
          <a:lstStyle/>
          <a:p>
            <a:pPr marL="197825" indent="-197825" fontAlgn="auto">
              <a:spcBef>
                <a:spcPts val="0"/>
              </a:spcBef>
              <a:spcAft>
                <a:spcPts val="0"/>
              </a:spcAft>
              <a:buClr>
                <a:srgbClr val="003374"/>
              </a:buClr>
              <a:buSzPct val="200000"/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РЕГИСТРАТУРА </a:t>
            </a:r>
          </a:p>
          <a:p>
            <a:pPr marL="197825" indent="-197825" fontAlgn="auto">
              <a:spcBef>
                <a:spcPts val="0"/>
              </a:spcBef>
              <a:spcAft>
                <a:spcPts val="0"/>
              </a:spcAft>
              <a:buClr>
                <a:srgbClr val="003374"/>
              </a:buClr>
              <a:buSzPct val="200000"/>
              <a:buFont typeface="Arial" pitchFamily="34" charset="0"/>
              <a:buChar char="•"/>
              <a:defRPr/>
            </a:pPr>
            <a:r>
              <a:rPr lang="ru-RU" sz="16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ЦЕНТР СЕМЕЙНОГО ЗДОРОВЬЯ:</a:t>
            </a:r>
          </a:p>
          <a:p>
            <a:pPr marL="306629" indent="187934" fontAlgn="auto">
              <a:spcBef>
                <a:spcPts val="0"/>
              </a:spcBef>
              <a:spcAft>
                <a:spcPts val="0"/>
              </a:spcAft>
              <a:buClr>
                <a:srgbClr val="003374"/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Отделение профилактики и социально-психологической помощи;. </a:t>
            </a:r>
          </a:p>
          <a:p>
            <a:pPr marL="306629" indent="187934" fontAlgn="auto">
              <a:spcBef>
                <a:spcPts val="0"/>
              </a:spcBef>
              <a:spcAft>
                <a:spcPts val="0"/>
              </a:spcAft>
              <a:buClr>
                <a:srgbClr val="003374"/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отделения врачей общей </a:t>
            </a:r>
            <a:r>
              <a:rPr lang="ru-RU" sz="16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практики (21 участок), 1 терапевтическое отделение (9 участков);</a:t>
            </a:r>
            <a:endParaRPr lang="ru-RU" sz="16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6629" indent="187934" fontAlgn="auto">
              <a:spcBef>
                <a:spcPts val="0"/>
              </a:spcBef>
              <a:spcAft>
                <a:spcPts val="0"/>
              </a:spcAft>
              <a:buClr>
                <a:srgbClr val="003374"/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6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Педиатрическое отделение (12 участков).</a:t>
            </a:r>
          </a:p>
          <a:p>
            <a:pPr marL="306629" indent="0" fontAlgn="auto">
              <a:spcBef>
                <a:spcPts val="0"/>
              </a:spcBef>
              <a:spcAft>
                <a:spcPts val="0"/>
              </a:spcAft>
              <a:buClr>
                <a:srgbClr val="003374"/>
              </a:buClr>
              <a:buSzPct val="150000"/>
              <a:buFont typeface="Arial" pitchFamily="34" charset="0"/>
              <a:buChar char="•"/>
              <a:defRPr/>
            </a:pPr>
            <a:endParaRPr lang="ru-RU" sz="16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825" indent="-197825" fontAlgn="auto">
              <a:spcBef>
                <a:spcPts val="0"/>
              </a:spcBef>
              <a:spcAft>
                <a:spcPts val="0"/>
              </a:spcAft>
              <a:buClr>
                <a:srgbClr val="003374"/>
              </a:buClr>
              <a:buSzPct val="200000"/>
              <a:buFont typeface="Arial" pitchFamily="34" charset="0"/>
              <a:buChar char="•"/>
              <a:defRPr/>
            </a:pPr>
            <a:r>
              <a:rPr lang="ru-RU" sz="16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КОНСУЛЬТАТИВНО-ДИАГНОСТИЧЕСКОЙ ПОМОЩИ:</a:t>
            </a:r>
          </a:p>
          <a:p>
            <a:pPr marL="494562" indent="-187934" algn="just" fontAlgn="auto">
              <a:spcBef>
                <a:spcPts val="0"/>
              </a:spcBef>
              <a:spcAft>
                <a:spcPts val="0"/>
              </a:spcAft>
              <a:buClr>
                <a:srgbClr val="003374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6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Отделение </a:t>
            </a:r>
            <a:r>
              <a:rPr lang="ru-RU" sz="16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специализированной помощи</a:t>
            </a:r>
            <a:r>
              <a:rPr lang="ru-RU" sz="16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165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4562" indent="-187934" algn="just">
              <a:spcBef>
                <a:spcPts val="0"/>
              </a:spcBef>
              <a:buClr>
                <a:srgbClr val="003374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6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Женская </a:t>
            </a:r>
            <a:r>
              <a:rPr lang="ru-RU" sz="16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консультация;</a:t>
            </a:r>
            <a:endParaRPr lang="ru-RU" sz="16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4562" indent="-187934" algn="just" fontAlgn="auto">
              <a:spcBef>
                <a:spcPts val="0"/>
              </a:spcBef>
              <a:spcAft>
                <a:spcPts val="0"/>
              </a:spcAft>
              <a:buClr>
                <a:srgbClr val="003374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6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Вспомогательные </a:t>
            </a:r>
            <a:r>
              <a:rPr lang="ru-RU" sz="16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диагностические службы;</a:t>
            </a:r>
          </a:p>
          <a:p>
            <a:pPr marL="494562" indent="-187934" algn="just" fontAlgn="auto">
              <a:spcBef>
                <a:spcPts val="0"/>
              </a:spcBef>
              <a:spcAft>
                <a:spcPts val="0"/>
              </a:spcAft>
              <a:buClr>
                <a:srgbClr val="003374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6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Вспомогательные лечебные </a:t>
            </a:r>
            <a:r>
              <a:rPr lang="ru-RU" sz="16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службы;</a:t>
            </a:r>
          </a:p>
          <a:p>
            <a:pPr marL="494562" indent="-187934" algn="just" fontAlgn="auto">
              <a:spcBef>
                <a:spcPts val="0"/>
              </a:spcBef>
              <a:spcAft>
                <a:spcPts val="0"/>
              </a:spcAft>
              <a:buClr>
                <a:srgbClr val="003374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ru-RU" sz="16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Клинико-диагностическая лаборатория</a:t>
            </a:r>
            <a:endParaRPr lang="ru-RU" sz="16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4562" indent="-187934" algn="just" fontAlgn="auto">
              <a:spcBef>
                <a:spcPts val="0"/>
              </a:spcBef>
              <a:spcAft>
                <a:spcPts val="0"/>
              </a:spcAft>
              <a:buClr>
                <a:srgbClr val="003374"/>
              </a:buClr>
              <a:buSzPct val="150000"/>
              <a:buFont typeface="Wingdings" panose="05000000000000000000" pitchFamily="2" charset="2"/>
              <a:buChar char="ü"/>
              <a:defRPr/>
            </a:pPr>
            <a:endParaRPr lang="ru-RU" sz="16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rgbClr val="003374"/>
              </a:buClr>
              <a:buSzPct val="200000"/>
              <a:buFont typeface="Arial" pitchFamily="34" charset="0"/>
              <a:buChar char="•"/>
              <a:defRPr/>
            </a:pPr>
            <a:r>
              <a:rPr lang="ru-RU" sz="16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ДНЕВНОЙ СТАЦИОНАР  на 36 коек </a:t>
            </a:r>
            <a:endParaRPr lang="ru-RU" sz="165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rgbClr val="003374"/>
              </a:buClr>
              <a:buSzPct val="200000"/>
              <a:buFont typeface="Arial" pitchFamily="34" charset="0"/>
              <a:buChar char="•"/>
              <a:defRPr/>
            </a:pPr>
            <a:r>
              <a:rPr lang="ru-RU" sz="1650" b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Отделение скорой неотложной помощи</a:t>
            </a:r>
            <a:endParaRPr lang="ru-RU" sz="1650" b="1" cap="al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rgbClr val="003374"/>
              </a:buClr>
              <a:buSzPct val="200000"/>
              <a:buFont typeface="Arial" pitchFamily="34" charset="0"/>
              <a:buChar char="•"/>
              <a:defRPr/>
            </a:pPr>
            <a:r>
              <a:rPr lang="ru-RU" sz="16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СЛУЖБА ПОДДЕРЖКИ ПАЦИЕНТОВ И ВНУТРЕННЕГО АУДИТА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rgbClr val="003374"/>
              </a:buClr>
              <a:buSzPct val="200000"/>
              <a:buFont typeface="Arial" pitchFamily="34" charset="0"/>
              <a:buChar char="•"/>
              <a:defRPr/>
            </a:pPr>
            <a:r>
              <a:rPr lang="ru-RU" sz="16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РЕСУСНО-ИНФОРМАЦИОННЫЙ ЦЕНТР</a:t>
            </a:r>
            <a:endParaRPr lang="ru-RU" sz="16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rgbClr val="003374"/>
              </a:buClr>
              <a:buSzPct val="200000"/>
              <a:buFont typeface="Arial" pitchFamily="34" charset="0"/>
              <a:buChar char="•"/>
              <a:defRPr/>
            </a:pPr>
            <a:r>
              <a:rPr lang="ru-RU" sz="16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АДМИНИСТРАТИВНО-ХОЗЯЙСТВЕННЫЕ СЛУЖБЫ</a:t>
            </a:r>
          </a:p>
        </p:txBody>
      </p:sp>
      <p:pic>
        <p:nvPicPr>
          <p:cNvPr id="1433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85479" y="43005375"/>
            <a:ext cx="14630400" cy="1097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8"/>
          <a:stretch>
            <a:fillRect/>
          </a:stretch>
        </p:blipFill>
        <p:spPr bwMode="auto">
          <a:xfrm>
            <a:off x="6376738" y="2424592"/>
            <a:ext cx="2610580" cy="1971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38" y="4630649"/>
            <a:ext cx="2620549" cy="2067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/>
          </a:blip>
          <a:srcRect b="20378"/>
          <a:stretch/>
        </p:blipFill>
        <p:spPr>
          <a:xfrm>
            <a:off x="6376738" y="333852"/>
            <a:ext cx="2641554" cy="1856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2" descr="C:\Users\Samal\Pictures\лого ГП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77423"/>
            <a:ext cx="960581" cy="9342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26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5662" y="281838"/>
            <a:ext cx="7748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финансово-хозяйственной деятельности 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57525930"/>
              </p:ext>
            </p:extLst>
          </p:nvPr>
        </p:nvGraphicFramePr>
        <p:xfrm>
          <a:off x="589546" y="1900989"/>
          <a:ext cx="8410072" cy="4378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3116" y="1352332"/>
            <a:ext cx="5860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2020 году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заключены договора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Samal\Pictures\лого ГП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77422"/>
            <a:ext cx="960581" cy="9342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111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85011" y="166258"/>
            <a:ext cx="8758989" cy="10369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Фактические кассовые поступления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финансовых средств 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году 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сравнении с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 годом</a:t>
            </a:r>
            <a:endParaRPr lang="ru-RU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Samal\Pictures\лого ГП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77423"/>
            <a:ext cx="960581" cy="9342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amal\Pictures\лого ГП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77422"/>
            <a:ext cx="960581" cy="9342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323208"/>
              </p:ext>
            </p:extLst>
          </p:nvPr>
        </p:nvGraphicFramePr>
        <p:xfrm>
          <a:off x="101600" y="1323474"/>
          <a:ext cx="8922084" cy="5357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3484"/>
                <a:gridCol w="2533484"/>
                <a:gridCol w="1927558"/>
                <a:gridCol w="1927558"/>
              </a:tblGrid>
              <a:tr h="409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Источник финансирования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Виды услуг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 anchor="ctr"/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</a:t>
                      </a:r>
                    </a:p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(тыс.тенге)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 anchor="ctr"/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</a:t>
                      </a:r>
                    </a:p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(тыс.тенге)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 anchor="ctr"/>
                </a:tc>
              </a:tr>
              <a:tr h="174665">
                <a:tc rowSpan="11"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НАО "ФСМС»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2159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филиал по 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г.Алматы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 anchor="ctr"/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АПП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788 888,4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873 045,70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</a:tr>
              <a:tr h="1746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СКПН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74 540,89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81 639,47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</a:tr>
              <a:tr h="1746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Неотложная помощь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 anchor="ctr"/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 anchor="ctr"/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27 429,76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 anchor="ctr"/>
                </a:tc>
              </a:tr>
              <a:tr h="1746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Детское питание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30 966,02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</a:tr>
              <a:tr h="1746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Школьная мед.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10 913,93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</a:tr>
              <a:tr h="1746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Стоматология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14 065,28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</a:tr>
              <a:tr h="1746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Скрининг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19 391,69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16 890,15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</a:tr>
              <a:tr h="1746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Днев.стационар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44 978,38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127 345,60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</a:tr>
              <a:tr h="1746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КДП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302 023,40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</a:tr>
              <a:tr h="251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мероприятии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 ЧП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87 005,00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</a:tr>
              <a:tr h="1746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по ФСМС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953 599,57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1 546 345,10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</a:tr>
              <a:tr h="658528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УЗ г. Алматы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работы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медкомиссий  военкоматов (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РВК)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4 191,46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 anchor="ctr"/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6 296,28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 anchor="ctr"/>
                </a:tc>
              </a:tr>
              <a:tr h="174665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Платные услуги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АПП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52 646,69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39 906,75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</a:tr>
              <a:tr h="174665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Поощрение КВИ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26 260,65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</a:tr>
              <a:tr h="174665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поступления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230,32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</a:tr>
              <a:tr h="174665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1 010 437,71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1 619 039,11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</a:tr>
              <a:tr h="295977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Остаток на счету  на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1.01.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 anchor="ctr"/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 anchor="ctr"/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16 978,83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 anchor="ctr"/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33 556,95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 anchor="ctr"/>
                </a:tc>
              </a:tr>
              <a:tr h="523996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ФСМС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МЗ РК (задолженность 30%)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 anchor="ctr"/>
                </a:tc>
                <a:tc>
                  <a:txBody>
                    <a:bodyPr/>
                    <a:lstStyle/>
                    <a:p>
                      <a:pPr marL="0" marR="0" indent="26035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(за декабрь )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 anchor="ctr"/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28 273,04 </a:t>
                      </a:r>
                    </a:p>
                  </a:txBody>
                  <a:tcPr marL="56267" marR="56267" marT="0" marB="0" anchor="ctr"/>
                </a:tc>
                <a:tc>
                  <a:txBody>
                    <a:bodyPr/>
                    <a:lstStyle/>
                    <a:p>
                      <a:pPr marL="21590"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25 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567,27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 anchor="ctr"/>
                </a:tc>
              </a:tr>
              <a:tr h="174665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по кассе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indent="2603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1 055 689,58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indent="292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1 678 163,32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7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241487"/>
              </p:ext>
            </p:extLst>
          </p:nvPr>
        </p:nvGraphicFramePr>
        <p:xfrm>
          <a:off x="359805" y="1431757"/>
          <a:ext cx="8651848" cy="52175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5290"/>
                <a:gridCol w="721894"/>
                <a:gridCol w="1600200"/>
                <a:gridCol w="1515979"/>
                <a:gridCol w="1708485"/>
              </a:tblGrid>
              <a:tr h="355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специфик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2019 г.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935" marR="459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Корректировка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935" marR="459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Исполнение 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935" marR="45935" marT="0" marB="0"/>
                </a:tc>
              </a:tr>
              <a:tr h="29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по ФЗП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630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000,00</a:t>
                      </a: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665 000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,00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664 911,20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</a:tr>
              <a:tr h="301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Соц.налог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34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020,00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36 740,96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39 886,77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</a:tr>
              <a:tr h="272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Соц.отчисл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845,00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16 492,25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17 980,67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</a:tr>
              <a:tr h="272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ОППВ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1 463,08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1 526,66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1 657,59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</a:tr>
              <a:tr h="272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Соц.мед.страх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123</a:t>
                      </a: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500,00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7 638,70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8 357,52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</a:tr>
              <a:tr h="291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Продукты питания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141</a:t>
                      </a: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30 160,22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3 365,80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1 966,20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</a:tr>
              <a:tr h="344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медикаментов и ИМН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70 000,00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110 000,00</a:t>
                      </a: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101 679,22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</a:tr>
              <a:tr h="232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хоз.товаров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18 161,85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11 857,66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918,17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Ком.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11 500,00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9 675,39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307,49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</a:tr>
              <a:tr h="276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связи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1 500,00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1 098,17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1 097,11</a:t>
                      </a:r>
                    </a:p>
                  </a:txBody>
                  <a:tcPr marL="61924" marR="61924" marT="0" marB="0" anchor="ctr"/>
                </a:tc>
              </a:tr>
              <a:tr h="34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Транспортные услуги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000,00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19 930,40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19 930,40</a:t>
                      </a:r>
                    </a:p>
                  </a:txBody>
                  <a:tcPr marL="61924" marR="61924" marT="0" marB="0" anchor="ctr"/>
                </a:tc>
              </a:tr>
              <a:tr h="34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125</a:t>
                      </a:r>
                      <a:r>
                        <a:rPr lang="ru-RU" sz="1400" b="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482,37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131 573,13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134 258,18</a:t>
                      </a:r>
                    </a:p>
                  </a:txBody>
                  <a:tcPr marL="61924" marR="61924" marT="0" marB="0" anchor="ctr"/>
                </a:tc>
              </a:tr>
              <a:tr h="270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Командировки</a:t>
                      </a:r>
                      <a:endParaRPr lang="ru-RU" sz="1400" i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161</a:t>
                      </a:r>
                      <a:endParaRPr lang="ru-RU" sz="1400" i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300,00</a:t>
                      </a: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819,89</a:t>
                      </a:r>
                      <a:endParaRPr lang="ru-RU" sz="1400" i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721,14</a:t>
                      </a:r>
                      <a:endParaRPr lang="ru-RU" sz="1400" i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</a:tr>
              <a:tr h="270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Прочие</a:t>
                      </a:r>
                      <a:r>
                        <a:rPr lang="ru-RU" sz="1400" i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налоги</a:t>
                      </a:r>
                      <a:endParaRPr lang="ru-RU" sz="1400" i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169</a:t>
                      </a:r>
                      <a:endParaRPr lang="ru-RU" sz="1400" i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200,00</a:t>
                      </a: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333,75</a:t>
                      </a:r>
                      <a:endParaRPr lang="ru-RU" sz="1400" i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347,64</a:t>
                      </a:r>
                      <a:endParaRPr lang="ru-RU" sz="1400" i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</a:tr>
              <a:tr h="34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Основные средства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415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10 000,00</a:t>
                      </a:r>
                      <a:endParaRPr lang="ru-RU" sz="1400" b="0" i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11 000,00</a:t>
                      </a:r>
                      <a:endParaRPr lang="ru-RU" sz="1400" b="0" i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10 113,32</a:t>
                      </a:r>
                      <a:endParaRPr lang="ru-RU" sz="1400" b="0" i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</a:tr>
              <a:tr h="34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975 132,52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027 052,76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1 022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132,62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7859" y="92387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(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тенге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Samal\Pictures\лого ГП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77422"/>
            <a:ext cx="960581" cy="9342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97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7221" y="171322"/>
            <a:ext cx="7754920" cy="358068"/>
          </a:xfrm>
        </p:spPr>
        <p:txBody>
          <a:bodyPr rtlCol="0">
            <a:noAutofit/>
          </a:bodyPr>
          <a:lstStyle/>
          <a:p>
            <a:pPr marL="360363"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расходов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29921847"/>
              </p:ext>
            </p:extLst>
          </p:nvPr>
        </p:nvGraphicFramePr>
        <p:xfrm>
          <a:off x="225188" y="1383632"/>
          <a:ext cx="8678180" cy="5311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Samal\Pictures\лого ГП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77423"/>
            <a:ext cx="960581" cy="9342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97832" y="644563"/>
            <a:ext cx="8388583" cy="387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algn="ctr">
              <a:lnSpc>
                <a:spcPct val="100000"/>
              </a:lnSpc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Средняя заработная плата работников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ПМСП </a:t>
            </a:r>
            <a: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(тенге)</a:t>
            </a:r>
            <a:b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6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7221" y="171322"/>
            <a:ext cx="7754920" cy="358068"/>
          </a:xfrm>
        </p:spPr>
        <p:txBody>
          <a:bodyPr rtlCol="0">
            <a:noAutofit/>
          </a:bodyPr>
          <a:lstStyle/>
          <a:p>
            <a:pPr marL="360363"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расходов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1876452"/>
              </p:ext>
            </p:extLst>
          </p:nvPr>
        </p:nvGraphicFramePr>
        <p:xfrm>
          <a:off x="393631" y="1576137"/>
          <a:ext cx="8389423" cy="5113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745958" y="644563"/>
            <a:ext cx="8253663" cy="387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algn="ctr">
              <a:lnSpc>
                <a:spcPct val="100000"/>
              </a:lnSpc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Средняя заработная плата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поликлинике </a:t>
            </a:r>
            <a: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(тенге)</a:t>
            </a:r>
            <a:b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Samal\Pictures\лого ГП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77423"/>
            <a:ext cx="960581" cy="9342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76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1835</TotalTime>
  <Words>2791</Words>
  <Application>Microsoft Office PowerPoint</Application>
  <PresentationFormat>Экран (4:3)</PresentationFormat>
  <Paragraphs>820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Миссия поликлиники, цели и задачи</vt:lpstr>
      <vt:lpstr>ОБЩИЕ СВЕДЕНИЯ </vt:lpstr>
      <vt:lpstr>Организационная структура поликлиники</vt:lpstr>
      <vt:lpstr>Презентация PowerPoint</vt:lpstr>
      <vt:lpstr>Фактические кассовые поступления  финансовых средств в 2020 году  в сравнении с 2019 годом</vt:lpstr>
      <vt:lpstr>Структура расходов (тенге)</vt:lpstr>
      <vt:lpstr> Структура расходов  </vt:lpstr>
      <vt:lpstr> Структура расходов  </vt:lpstr>
      <vt:lpstr>Работа с кадрами </vt:lpstr>
      <vt:lpstr>Характеристика населения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Достижение индикаторов ДКПН за 2019-2020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Stat1</cp:lastModifiedBy>
  <cp:revision>260</cp:revision>
  <cp:lastPrinted>2020-01-09T10:09:27Z</cp:lastPrinted>
  <dcterms:created xsi:type="dcterms:W3CDTF">2016-11-18T14:12:19Z</dcterms:created>
  <dcterms:modified xsi:type="dcterms:W3CDTF">2022-11-21T07:07:46Z</dcterms:modified>
</cp:coreProperties>
</file>