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303" r:id="rId3"/>
    <p:sldId id="313" r:id="rId4"/>
    <p:sldId id="311" r:id="rId5"/>
    <p:sldId id="346" r:id="rId6"/>
    <p:sldId id="310" r:id="rId7"/>
    <p:sldId id="309" r:id="rId8"/>
    <p:sldId id="327" r:id="rId9"/>
    <p:sldId id="330" r:id="rId10"/>
    <p:sldId id="329" r:id="rId11"/>
    <p:sldId id="331" r:id="rId12"/>
    <p:sldId id="332" r:id="rId13"/>
    <p:sldId id="381" r:id="rId14"/>
    <p:sldId id="383" r:id="rId15"/>
    <p:sldId id="348" r:id="rId16"/>
    <p:sldId id="347" r:id="rId17"/>
    <p:sldId id="334" r:id="rId18"/>
    <p:sldId id="350" r:id="rId19"/>
    <p:sldId id="364" r:id="rId20"/>
    <p:sldId id="365" r:id="rId21"/>
    <p:sldId id="308" r:id="rId22"/>
    <p:sldId id="342" r:id="rId23"/>
    <p:sldId id="360" r:id="rId24"/>
    <p:sldId id="307" r:id="rId25"/>
    <p:sldId id="320" r:id="rId26"/>
    <p:sldId id="352" r:id="rId27"/>
    <p:sldId id="361" r:id="rId28"/>
    <p:sldId id="362" r:id="rId29"/>
    <p:sldId id="367" r:id="rId30"/>
    <p:sldId id="335" r:id="rId31"/>
    <p:sldId id="336" r:id="rId32"/>
    <p:sldId id="338" r:id="rId33"/>
    <p:sldId id="356" r:id="rId34"/>
    <p:sldId id="351" r:id="rId35"/>
    <p:sldId id="358" r:id="rId36"/>
    <p:sldId id="357" r:id="rId37"/>
    <p:sldId id="340" r:id="rId38"/>
    <p:sldId id="341" r:id="rId39"/>
    <p:sldId id="319" r:id="rId40"/>
    <p:sldId id="359" r:id="rId41"/>
    <p:sldId id="318" r:id="rId42"/>
    <p:sldId id="382" r:id="rId43"/>
    <p:sldId id="368" r:id="rId44"/>
    <p:sldId id="369" r:id="rId45"/>
    <p:sldId id="370" r:id="rId46"/>
    <p:sldId id="366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FF"/>
    <a:srgbClr val="FF33CC"/>
    <a:srgbClr val="006600"/>
    <a:srgbClr val="CC4340"/>
    <a:srgbClr val="D199C5"/>
    <a:srgbClr val="E882D5"/>
    <a:srgbClr val="9CDFE2"/>
    <a:srgbClr val="F45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6" autoAdjust="0"/>
    <p:restoredTop sz="94660" autoAdjust="0"/>
  </p:normalViewPr>
  <p:slideViewPr>
    <p:cSldViewPr>
      <p:cViewPr>
        <p:scale>
          <a:sx n="84" d="100"/>
          <a:sy n="84" d="100"/>
        </p:scale>
        <p:origin x="-269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41418094082937E-2"/>
          <c:y val="2.5852331860955424E-2"/>
          <c:w val="0.67282514773711199"/>
          <c:h val="0.891993961079675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06-4E33-A670-53ADC86B8C32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551400.19999999995</c:v>
                </c:pt>
                <c:pt idx="1">
                  <c:v>758221.44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06-4E33-A670-53ADC86B8C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СКПН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69952.899999999994</c:v>
                </c:pt>
                <c:pt idx="1">
                  <c:v>76040.22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06-4E33-A670-53ADC86B8C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Дифоплата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64261.93</c:v>
                </c:pt>
                <c:pt idx="1">
                  <c:v>98219.45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06-4E33-A670-53ADC86B8C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Премии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114528.9</c:v>
                </c:pt>
                <c:pt idx="1">
                  <c:v>328204.33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06-4E33-A670-53ADC86B8C3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Надбавка КВИ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26664.400000000001</c:v>
                </c:pt>
                <c:pt idx="1">
                  <c:v>74263.710000000006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06-4E33-A670-53ADC86B8C3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выплаты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06-4E33-A670-53ADC86B8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78463.009999999995</c:v>
                </c:pt>
                <c:pt idx="1">
                  <c:v>117612.89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06-4E33-A670-53ADC86B8C3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Матпомощь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697937290631234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06-4E33-A670-53ADC86B8C32}"/>
                </c:ext>
              </c:extLst>
            </c:dLbl>
            <c:dLbl>
              <c:idx val="1"/>
              <c:layout>
                <c:manualLayout>
                  <c:x val="8.465291527087488E-3"/>
                  <c:y val="-2.838126542772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06-4E33-A670-53ADC86B8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54427.16</c:v>
                </c:pt>
                <c:pt idx="1">
                  <c:v>47750.42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006-4E33-A670-53ADC86B8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55296"/>
        <c:axId val="136456832"/>
        <c:axId val="0"/>
      </c:bar3DChart>
      <c:catAx>
        <c:axId val="1364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6456832"/>
        <c:crosses val="autoZero"/>
        <c:auto val="1"/>
        <c:lblAlgn val="ctr"/>
        <c:lblOffset val="100"/>
        <c:noMultiLvlLbl val="0"/>
      </c:catAx>
      <c:valAx>
        <c:axId val="13645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455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075568391001359"/>
          <c:y val="0.18676074105461149"/>
          <c:w val="0.22077902456289877"/>
          <c:h val="0.54920787225192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3000">
              <a:srgbClr val="FFFF00">
                <a:lumMod val="69000"/>
                <a:lumOff val="3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3000">
              <a:srgbClr val="FFFF00">
                <a:lumMod val="69000"/>
                <a:lumOff val="3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2.8873702786379996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66-4D84-8D69-E37DCAE773AF}"/>
                </c:ext>
              </c:extLst>
            </c:dLbl>
            <c:dLbl>
              <c:idx val="1"/>
              <c:layout>
                <c:manualLayout>
                  <c:x val="4.331055417957079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66-4D84-8D69-E37DCAE773AF}"/>
                </c:ext>
              </c:extLst>
            </c:dLbl>
            <c:dLbl>
              <c:idx val="3"/>
              <c:layout>
                <c:manualLayout>
                  <c:x val="4.3310554179569732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66-4D84-8D69-E37DCAE773AF}"/>
                </c:ext>
              </c:extLst>
            </c:dLbl>
            <c:dLbl>
              <c:idx val="4"/>
              <c:layout>
                <c:manualLayout>
                  <c:x val="8.6621108359140522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66-4D84-8D69-E37DCAE77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органов пищеварения</c:v>
                </c:pt>
                <c:pt idx="1">
                  <c:v>Болезни костно - мышечной системы</c:v>
                </c:pt>
                <c:pt idx="2">
                  <c:v>Коронавирусная инфекция</c:v>
                </c:pt>
                <c:pt idx="3">
                  <c:v>Болезни эндокринной системы</c:v>
                </c:pt>
                <c:pt idx="4">
                  <c:v>Болезни органов дыхания</c:v>
                </c:pt>
                <c:pt idx="5">
                  <c:v>Болезни системы кровообращения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54.5</c:v>
                </c:pt>
                <c:pt idx="1">
                  <c:v>61.5</c:v>
                </c:pt>
                <c:pt idx="2">
                  <c:v>62.7</c:v>
                </c:pt>
                <c:pt idx="3">
                  <c:v>68.7</c:v>
                </c:pt>
                <c:pt idx="4">
                  <c:v>162.9</c:v>
                </c:pt>
                <c:pt idx="5">
                  <c:v>227.4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66-4D84-8D69-E37DCAE773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66-4D84-8D69-E37DCAE773AF}"/>
                </c:ext>
              </c:extLst>
            </c:dLbl>
            <c:dLbl>
              <c:idx val="1"/>
              <c:layout>
                <c:manualLayout>
                  <c:x val="2.88737027863805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66-4D84-8D69-E37DCAE773AF}"/>
                </c:ext>
              </c:extLst>
            </c:dLbl>
            <c:dLbl>
              <c:idx val="2"/>
              <c:layout>
                <c:manualLayout>
                  <c:x val="7.2184256965951311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66-4D84-8D69-E37DCAE773AF}"/>
                </c:ext>
              </c:extLst>
            </c:dLbl>
            <c:dLbl>
              <c:idx val="3"/>
              <c:layout>
                <c:manualLayout>
                  <c:x val="1.4436851393190263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66-4D84-8D69-E37DCAE773AF}"/>
                </c:ext>
              </c:extLst>
            </c:dLbl>
            <c:dLbl>
              <c:idx val="4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66-4D84-8D69-E37DCAE77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органов пищеварения</c:v>
                </c:pt>
                <c:pt idx="1">
                  <c:v>Болезни костно - мышечной системы</c:v>
                </c:pt>
                <c:pt idx="2">
                  <c:v>Коронавирусная инфекция</c:v>
                </c:pt>
                <c:pt idx="3">
                  <c:v>Болезни эндокринной системы</c:v>
                </c:pt>
                <c:pt idx="4">
                  <c:v>Болезни органов дыхания</c:v>
                </c:pt>
                <c:pt idx="5">
                  <c:v>Болезни системы кровообращения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81.7</c:v>
                </c:pt>
                <c:pt idx="1">
                  <c:v>56.9</c:v>
                </c:pt>
                <c:pt idx="2">
                  <c:v>7</c:v>
                </c:pt>
                <c:pt idx="3">
                  <c:v>55</c:v>
                </c:pt>
                <c:pt idx="4">
                  <c:v>182.8</c:v>
                </c:pt>
                <c:pt idx="5">
                  <c:v>193.2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566-4D84-8D69-E37DCAE77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799296"/>
        <c:axId val="326386816"/>
        <c:axId val="0"/>
      </c:bar3DChart>
      <c:catAx>
        <c:axId val="32579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26386816"/>
        <c:crosses val="autoZero"/>
        <c:auto val="1"/>
        <c:lblAlgn val="ctr"/>
        <c:lblOffset val="100"/>
        <c:noMultiLvlLbl val="0"/>
      </c:catAx>
      <c:valAx>
        <c:axId val="326386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5799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3000">
              <a:srgbClr val="FFFF00">
                <a:lumMod val="69000"/>
                <a:lumOff val="3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37717285374921294"/>
          <c:y val="5.8209752196043109E-2"/>
          <c:w val="0.48367805781443074"/>
          <c:h val="0.843733552116444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2.8873702786379996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79-41E9-96F4-1F0C66D6FC5E}"/>
                </c:ext>
              </c:extLst>
            </c:dLbl>
            <c:dLbl>
              <c:idx val="1"/>
              <c:layout>
                <c:manualLayout>
                  <c:x val="4.331055417957079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79-41E9-96F4-1F0C66D6FC5E}"/>
                </c:ext>
              </c:extLst>
            </c:dLbl>
            <c:dLbl>
              <c:idx val="3"/>
              <c:layout>
                <c:manualLayout>
                  <c:x val="4.3310554179569732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79-41E9-96F4-1F0C66D6FC5E}"/>
                </c:ext>
              </c:extLst>
            </c:dLbl>
            <c:dLbl>
              <c:idx val="4"/>
              <c:layout>
                <c:manualLayout>
                  <c:x val="8.6621108359140522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79-41E9-96F4-1F0C66D6FC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мочеполовой системы</c:v>
                </c:pt>
                <c:pt idx="1">
                  <c:v>Болезни органов пищеварения</c:v>
                </c:pt>
                <c:pt idx="2">
                  <c:v>Болезни системы кровообращения</c:v>
                </c:pt>
                <c:pt idx="3">
                  <c:v>Коронавирусная инфекция</c:v>
                </c:pt>
                <c:pt idx="4">
                  <c:v>Болезни органов дыхания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19.8</c:v>
                </c:pt>
                <c:pt idx="1">
                  <c:v>29.2</c:v>
                </c:pt>
                <c:pt idx="2">
                  <c:v>30.2</c:v>
                </c:pt>
                <c:pt idx="3">
                  <c:v>92.7</c:v>
                </c:pt>
                <c:pt idx="4">
                  <c:v>162.9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9-41E9-96F4-1F0C66D6FC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79-41E9-96F4-1F0C66D6FC5E}"/>
                </c:ext>
              </c:extLst>
            </c:dLbl>
            <c:dLbl>
              <c:idx val="1"/>
              <c:layout>
                <c:manualLayout>
                  <c:x val="2.88737027863805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79-41E9-96F4-1F0C66D6FC5E}"/>
                </c:ext>
              </c:extLst>
            </c:dLbl>
            <c:dLbl>
              <c:idx val="2"/>
              <c:layout>
                <c:manualLayout>
                  <c:x val="7.2184256965951311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79-41E9-96F4-1F0C66D6FC5E}"/>
                </c:ext>
              </c:extLst>
            </c:dLbl>
            <c:dLbl>
              <c:idx val="3"/>
              <c:layout>
                <c:manualLayout>
                  <c:x val="1.4436851393190263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79-41E9-96F4-1F0C66D6FC5E}"/>
                </c:ext>
              </c:extLst>
            </c:dLbl>
            <c:dLbl>
              <c:idx val="4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179-41E9-96F4-1F0C66D6FC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мочеполовой системы</c:v>
                </c:pt>
                <c:pt idx="1">
                  <c:v>Болезни органов пищеварения</c:v>
                </c:pt>
                <c:pt idx="2">
                  <c:v>Болезни системы кровообращения</c:v>
                </c:pt>
                <c:pt idx="3">
                  <c:v>Коронавирусная инфекция</c:v>
                </c:pt>
                <c:pt idx="4">
                  <c:v>Болезни органов дыхания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17.600000000000001</c:v>
                </c:pt>
                <c:pt idx="1">
                  <c:v>23.3</c:v>
                </c:pt>
                <c:pt idx="2">
                  <c:v>21.1</c:v>
                </c:pt>
                <c:pt idx="3">
                  <c:v>7</c:v>
                </c:pt>
                <c:pt idx="4">
                  <c:v>182.8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79-41E9-96F4-1F0C66D6F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125056"/>
        <c:axId val="326126592"/>
        <c:axId val="0"/>
      </c:bar3DChart>
      <c:catAx>
        <c:axId val="32612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26126592"/>
        <c:crosses val="autoZero"/>
        <c:auto val="1"/>
        <c:lblAlgn val="ctr"/>
        <c:lblOffset val="100"/>
        <c:noMultiLvlLbl val="0"/>
      </c:catAx>
      <c:valAx>
        <c:axId val="326126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6125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cap="all" spc="1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Охват ПУЗ по нозологиям</a:t>
            </a:r>
          </a:p>
        </c:rich>
      </c:tx>
      <c:layout>
        <c:manualLayout>
          <c:xMode val="edge"/>
          <c:yMode val="edge"/>
          <c:x val="0.20542648039106767"/>
          <c:y val="5.344524009116832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Состоят на Д учете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6758</c:v>
                </c:pt>
                <c:pt idx="1">
                  <c:v>1869</c:v>
                </c:pt>
                <c:pt idx="2">
                  <c:v>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8-4CC2-8927-C7BD5CDDF2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Охвачены ПУЗ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4147</c:v>
                </c:pt>
                <c:pt idx="1">
                  <c:v>1170</c:v>
                </c:pt>
                <c:pt idx="2">
                  <c:v>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58-4CC2-8927-C7BD5CDDF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26175360"/>
        <c:axId val="326209920"/>
      </c:barChart>
      <c:catAx>
        <c:axId val="3261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209920"/>
        <c:crosses val="autoZero"/>
        <c:auto val="1"/>
        <c:lblAlgn val="ctr"/>
        <c:lblOffset val="100"/>
        <c:noMultiLvlLbl val="0"/>
      </c:catAx>
      <c:valAx>
        <c:axId val="32620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17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73262693034104"/>
          <c:y val="0.16459808337794118"/>
          <c:w val="0.63029258323149284"/>
          <c:h val="7.461881339783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68092616303105E-2"/>
          <c:y val="7.2053078090540443E-2"/>
          <c:w val="0.55272911388716373"/>
          <c:h val="0.8114689305730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279.60000000000002</c:v>
                </c:pt>
                <c:pt idx="1">
                  <c:v>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F0-47FF-B9AA-421008BD9E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>
                <a:innerShdw blurRad="114300">
                  <a:prstClr val="black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F0-47FF-B9AA-421008BD9E36}"/>
              </c:ext>
            </c:extLst>
          </c:dPt>
          <c:dPt>
            <c:idx val="1"/>
            <c:invertIfNegative val="0"/>
            <c:bubble3D val="0"/>
            <c:spPr>
              <a:effectLst>
                <a:innerShdw blurRad="114300">
                  <a:prstClr val="black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F0-47FF-B9AA-421008BD9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101.8</c:v>
                </c:pt>
                <c:pt idx="1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F0-47FF-B9AA-421008BD9E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Удельный вес больных  ЗН живущих 5 и более лет</c:v>
                </c:pt>
              </c:strCache>
            </c:strRef>
          </c:tx>
          <c:spPr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55.2</c:v>
                </c:pt>
                <c:pt idx="1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F0-47FF-B9AA-421008BD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87456"/>
        <c:axId val="326788992"/>
      </c:barChart>
      <c:catAx>
        <c:axId val="3267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6788992"/>
        <c:crosses val="autoZero"/>
        <c:auto val="1"/>
        <c:lblAlgn val="ctr"/>
        <c:lblOffset val="100"/>
        <c:noMultiLvlLbl val="0"/>
      </c:catAx>
      <c:valAx>
        <c:axId val="32678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6787456"/>
        <c:crosses val="autoZero"/>
        <c:crossBetween val="between"/>
      </c:valAx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6472914667040639"/>
          <c:y val="0"/>
          <c:w val="0.34807755877762214"/>
          <c:h val="1"/>
        </c:manualLayout>
      </c:layout>
      <c:overlay val="0"/>
      <c:txPr>
        <a:bodyPr/>
        <a:lstStyle/>
        <a:p>
          <a:pPr>
            <a:defRPr b="1" i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effectLst>
          <a:innerShdw blurRad="63500" dist="50800">
            <a:prstClr val="black">
              <a:alpha val="50000"/>
            </a:prstClr>
          </a:innerShdw>
        </a:effectLst>
      </c:spPr>
    </c:sideWall>
    <c:backWall>
      <c:thickness val="0"/>
      <c:spPr>
        <a:effectLst>
          <a:innerShdw blurRad="63500" dist="50800">
            <a:prstClr val="black">
              <a:alpha val="50000"/>
            </a:prstClr>
          </a:innerShdw>
        </a:effectLst>
      </c:spPr>
    </c:backWall>
    <c:plotArea>
      <c:layout>
        <c:manualLayout>
          <c:layoutTarget val="inner"/>
          <c:xMode val="edge"/>
          <c:yMode val="edge"/>
          <c:x val="5.8956934892538823E-2"/>
          <c:y val="5.1267283433153892E-2"/>
          <c:w val="0.60252781053001281"/>
          <c:h val="0.811496054790935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738996213535473E-3"/>
                  <c:y val="-4.596088282532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87-4A22-98B3-3B81F587C4BA}"/>
                </c:ext>
              </c:extLst>
            </c:dLbl>
            <c:dLbl>
              <c:idx val="1"/>
              <c:layout>
                <c:manualLayout>
                  <c:x val="1.3010849432030321E-2"/>
                  <c:y val="-3.983276511527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87-4A22-98B3-3B81F58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99-49B8-B075-5F9725F944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Рецидив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738996213535473E-3"/>
                  <c:y val="-2.451247084017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87-4A22-98B3-3B81F587C4BA}"/>
                </c:ext>
              </c:extLst>
            </c:dLbl>
            <c:dLbl>
              <c:idx val="1"/>
              <c:layout>
                <c:manualLayout>
                  <c:x val="7.2282496844612897E-3"/>
                  <c:y val="-4.289682397030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87-4A22-98B3-3B81F58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99-49B8-B075-5F9725F944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Распространенность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02149305814836E-2"/>
                  <c:y val="-3.06405885502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87-4A22-98B3-3B81F587C4BA}"/>
                </c:ext>
              </c:extLst>
            </c:dLbl>
            <c:dLbl>
              <c:idx val="1"/>
              <c:layout>
                <c:manualLayout>
                  <c:x val="4.3369498106767736E-3"/>
                  <c:y val="-4.289682397030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87-4A22-98B3-3B81F58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27.9</c:v>
                </c:pt>
                <c:pt idx="1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87-4A22-98B3-3B81F587C4B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58648674737414E-2"/>
                  <c:y val="-3.370488866971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87-4A22-98B3-3B81F587C4BA}"/>
                </c:ext>
              </c:extLst>
            </c:dLbl>
            <c:dLbl>
              <c:idx val="1"/>
              <c:layout>
                <c:manualLayout>
                  <c:x val="2.74673488009529E-2"/>
                  <c:y val="-2.757652969519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A87-4A22-98B3-3B81F58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32.4</c:v>
                </c:pt>
                <c:pt idx="1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A87-4A22-98B3-3B81F587C4B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Смертность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849432030321E-2"/>
                  <c:y val="-3.983276511527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A87-4A22-98B3-3B81F587C4BA}"/>
                </c:ext>
              </c:extLst>
            </c:dLbl>
            <c:dLbl>
              <c:idx val="1"/>
              <c:layout>
                <c:manualLayout>
                  <c:x val="2.74673488009529E-2"/>
                  <c:y val="-3.983276511527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A87-4A22-98B3-3B81F58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A87-4A22-98B3-3B81F587C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171072"/>
        <c:axId val="327185152"/>
        <c:axId val="0"/>
      </c:bar3DChart>
      <c:catAx>
        <c:axId val="3271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185152"/>
        <c:crosses val="autoZero"/>
        <c:auto val="1"/>
        <c:lblAlgn val="ctr"/>
        <c:lblOffset val="100"/>
        <c:noMultiLvlLbl val="0"/>
      </c:catAx>
      <c:valAx>
        <c:axId val="327185152"/>
        <c:scaling>
          <c:orientation val="minMax"/>
          <c:max val="4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17107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68302805064670236"/>
          <c:y val="5.5177455030249165E-2"/>
          <c:w val="0.30161120090599258"/>
          <c:h val="0.77019624082172689"/>
        </c:manualLayout>
      </c:layout>
      <c:overlay val="0"/>
      <c:txPr>
        <a:bodyPr rot="0" vert="horz"/>
        <a:lstStyle/>
        <a:p>
          <a:pPr>
            <a:defRPr b="1" i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73610208032658E-2"/>
          <c:y val="2.7091387569674996E-2"/>
          <c:w val="0.68618885432343402"/>
          <c:h val="0.90066491224452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смертность населения - 438 человек (в 2020 году - 753)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17-40B1-8A9C-482D9423B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17-40B1-8A9C-482D9423B54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491 (65,2%)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17-40B1-8A9C-482D9423B54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262 (34,8%)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17-40B1-8A9C-482D9423B54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1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из них в другом месте, в тч в стационаре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</c:v>
                </c:pt>
                <c:pt idx="1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17-40B1-8A9C-482D9423B5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1594303273583"/>
          <c:y val="2.6226383029556634E-2"/>
          <c:w val="0.25626542088182602"/>
          <c:h val="0.4700334411537375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31-4616-A12C-9E21FF897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1-4616-A12C-9E21FF897C5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196 (44,7)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31-4616-A12C-9E21FF897C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242 (55,3%)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31-4616-A12C-9E21FF897C5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1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</c:v>
                </c:pt>
                <c:pt idx="1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31-4616-A12C-9E21FF897C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r>
              <a:rPr lang="ru-RU" b="1" i="1" baseline="0" dirty="0" smtClean="0">
                <a:latin typeface="Times New Roman" panose="02020603050405020304" pitchFamily="18" charset="0"/>
              </a:rPr>
              <a:t>Показатель первичного выхода </a:t>
            </a:r>
            <a:r>
              <a:rPr lang="ru-RU" b="1" i="1" baseline="0" dirty="0">
                <a:latin typeface="Times New Roman" panose="02020603050405020304" pitchFamily="18" charset="0"/>
              </a:rPr>
              <a:t>на инвалидность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выход на инвалидность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>
                <a:outerShdw blurRad="2794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B6-4BD3-B895-E16F1B005105}"/>
              </c:ext>
            </c:extLst>
          </c:dPt>
          <c:dPt>
            <c:idx val="1"/>
            <c:invertIfNegative val="0"/>
            <c:bubble3D val="0"/>
            <c:spPr>
              <a:effectLst>
                <a:outerShdw blurRad="177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B6-4BD3-B895-E16F1B005105}"/>
              </c:ext>
            </c:extLst>
          </c:dPt>
          <c:dLbls>
            <c:dLbl>
              <c:idx val="0"/>
              <c:layout>
                <c:manualLayout>
                  <c:x val="3.9193176066856766E-2"/>
                  <c:y val="-2.450085142066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B6-4BD3-B895-E16F1B005105}"/>
                </c:ext>
              </c:extLst>
            </c:dLbl>
            <c:dLbl>
              <c:idx val="1"/>
              <c:layout>
                <c:manualLayout>
                  <c:x val="1.9596588033428456E-2"/>
                  <c:y val="-2.99454850696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B6-4BD3-B895-E16F1B005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10.7</c:v>
                </c:pt>
                <c:pt idx="1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B6-4BD3-B895-E16F1B005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334528"/>
        <c:axId val="327336320"/>
        <c:axId val="0"/>
      </c:bar3DChart>
      <c:catAx>
        <c:axId val="3273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336320"/>
        <c:crosses val="autoZero"/>
        <c:auto val="1"/>
        <c:lblAlgn val="ctr"/>
        <c:lblOffset val="100"/>
        <c:noMultiLvlLbl val="0"/>
      </c:catAx>
      <c:valAx>
        <c:axId val="32733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33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больных прошедших полную реабилитацию</c:v>
                </c:pt>
              </c:strCache>
            </c:strRef>
          </c:tx>
          <c:spPr>
            <a:effectLst>
              <a:outerShdw blurRad="1270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7399184360806855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BA-43B1-91A5-2C4E43D919CD}"/>
                </c:ext>
              </c:extLst>
            </c:dLbl>
            <c:dLbl>
              <c:idx val="1"/>
              <c:layout>
                <c:manualLayout>
                  <c:x val="7.1098776541210608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A-43B1-91A5-2C4E43D91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BA-43B1-91A5-2C4E43D919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больных прошедших частичную реабилитацию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959673744322829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A-43B1-91A5-2C4E43D919CD}"/>
                </c:ext>
              </c:extLst>
            </c:dLbl>
            <c:dLbl>
              <c:idx val="1"/>
              <c:layout>
                <c:manualLayout>
                  <c:x val="4.7399184360807072E-3"/>
                  <c:y val="-2.812500000000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BA-43B1-91A5-2C4E43D91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BA-43B1-91A5-2C4E43D91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373184"/>
        <c:axId val="327374720"/>
        <c:axId val="0"/>
      </c:bar3DChart>
      <c:catAx>
        <c:axId val="3273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374720"/>
        <c:crosses val="autoZero"/>
        <c:auto val="1"/>
        <c:lblAlgn val="ctr"/>
        <c:lblOffset val="100"/>
        <c:noMultiLvlLbl val="0"/>
      </c:catAx>
      <c:valAx>
        <c:axId val="32737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32737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846517059616977"/>
          <c:y val="0.15955511811023626"/>
          <c:w val="0.38731511496360571"/>
          <c:h val="0.72776476377952759"/>
        </c:manualLayout>
      </c:layout>
      <c:overlay val="0"/>
      <c:txPr>
        <a:bodyPr/>
        <a:lstStyle/>
        <a:p>
          <a:pPr>
            <a:defRPr b="1" i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группа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558E-3"/>
                  <c:y val="0.1087613265816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2B-4AE7-993B-F42103231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B-4AE7-993B-F42103231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2а группа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289E-3"/>
                  <c:y val="0.12879630779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2B-4AE7-993B-F42103231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2B-4AE7-993B-F421032319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2б группа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2.9394882050142578E-3"/>
                  <c:y val="0.11734774710129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2B-4AE7-993B-F42103231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2B-4AE7-993B-F421032319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группа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2B-4AE7-993B-F421032319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группа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2B-4AE7-993B-F42103231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328046080"/>
        <c:axId val="328047616"/>
      </c:barChart>
      <c:catAx>
        <c:axId val="328046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047616"/>
        <c:crosses val="autoZero"/>
        <c:auto val="1"/>
        <c:lblAlgn val="ctr"/>
        <c:lblOffset val="100"/>
        <c:noMultiLvlLbl val="0"/>
      </c:catAx>
      <c:valAx>
        <c:axId val="32804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8046080"/>
        <c:crosses val="autoZero"/>
        <c:crossBetween val="between"/>
      </c:valAx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 i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42731826093397"/>
          <c:y val="4.9535233399610676E-2"/>
          <c:w val="0.88857268173906601"/>
          <c:h val="0.71131648690132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1699388477631155E-3"/>
                  <c:y val="0.3303285288775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51-4CB1-871E-936A3E8A9B21}"/>
                </c:ext>
              </c:extLst>
            </c:dLbl>
            <c:dLbl>
              <c:idx val="1"/>
              <c:layout>
                <c:manualLayout>
                  <c:x val="3.5135178628902478E-3"/>
                  <c:y val="0.45967696962274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51-4CB1-871E-936A3E8A9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268720.90000000002</c:v>
                </c:pt>
                <c:pt idx="1">
                  <c:v>415192.2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B-4BCE-A9C9-EFF504AB05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552623109108465E-4"/>
                  <c:y val="0.22166695766154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51-4CB1-871E-936A3E8A9B21}"/>
                </c:ext>
              </c:extLst>
            </c:dLbl>
            <c:dLbl>
              <c:idx val="1"/>
              <c:layout>
                <c:manualLayout>
                  <c:x val="-1.4697457354361119E-3"/>
                  <c:y val="0.30557772038953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51-4CB1-871E-936A3E8A9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176105.8</c:v>
                </c:pt>
                <c:pt idx="1">
                  <c:v>267302.88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3B-4BCE-A9C9-EFF504AB05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ММП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697457354360746E-3"/>
                  <c:y val="0.2205641304942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51-4CB1-871E-936A3E8A9B21}"/>
                </c:ext>
              </c:extLst>
            </c:dLbl>
            <c:dLbl>
              <c:idx val="1"/>
              <c:layout>
                <c:manualLayout>
                  <c:x val="5.3049565497264991E-3"/>
                  <c:y val="0.25193633205729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51-4CB1-871E-936A3E8A9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147148.1</c:v>
                </c:pt>
                <c:pt idx="1">
                  <c:v>224556.23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3B-4BCE-A9C9-EFF504AB059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9394914708722238E-3"/>
                  <c:y val="0.24248907466233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51-4CB1-871E-936A3E8A9B21}"/>
                </c:ext>
              </c:extLst>
            </c:dLbl>
            <c:dLbl>
              <c:idx val="1"/>
              <c:layout>
                <c:manualLayout>
                  <c:x val="5.7402639201802378E-4"/>
                  <c:y val="0.3526693785652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51-4CB1-871E-936A3E8A9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196210</c:v>
                </c:pt>
                <c:pt idx="1">
                  <c:v>308590.69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3B-4BCE-A9C9-EFF504AB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464832"/>
        <c:axId val="219466368"/>
        <c:axId val="0"/>
      </c:bar3DChart>
      <c:catAx>
        <c:axId val="2194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9466368"/>
        <c:crosses val="autoZero"/>
        <c:auto val="1"/>
        <c:lblAlgn val="ctr"/>
        <c:lblOffset val="100"/>
        <c:noMultiLvlLbl val="0"/>
      </c:catAx>
      <c:valAx>
        <c:axId val="21946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946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7-45C1-9C3D-A581725725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C7-45C1-9C3D-A5817257256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C7-45C1-9C3D-A5817257256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7-45C1-9C3D-A5817257256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C7-45C1-9C3D-A5817257256C}"/>
              </c:ext>
            </c:extLst>
          </c:dPt>
          <c:dLbls>
            <c:dLbl>
              <c:idx val="1"/>
              <c:layout>
                <c:manualLayout>
                  <c:x val="7.6344942814216235E-2"/>
                  <c:y val="-1.5297242788763789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C7-45C1-9C3D-A5817257256C}"/>
                </c:ext>
              </c:extLst>
            </c:dLbl>
            <c:dLbl>
              <c:idx val="3"/>
              <c:layout>
                <c:manualLayout>
                  <c:x val="0"/>
                  <c:y val="0.201494766131641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C7-45C1-9C3D-A5817257256C}"/>
                </c:ext>
              </c:extLst>
            </c:dLbl>
            <c:dLbl>
              <c:idx val="4"/>
              <c:layout>
                <c:manualLayout>
                  <c:x val="-0.11373153583418855"/>
                  <c:y val="1.78153706368624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C7-45C1-9C3D-A58172572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Самопроизвольные  аборты</c:v>
                </c:pt>
                <c:pt idx="1">
                  <c:v>Медицинские аборты</c:v>
                </c:pt>
                <c:pt idx="2">
                  <c:v>Медикаментозный аборт</c:v>
                </c:pt>
                <c:pt idx="3">
                  <c:v>Замерш. беременность</c:v>
                </c:pt>
                <c:pt idx="4">
                  <c:v>Аборты по мед.показаниям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27</c:v>
                </c:pt>
                <c:pt idx="3">
                  <c:v>24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7-45C1-9C3D-A5817257256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F0000"/>
        </a:gs>
        <a:gs pos="100000">
          <a:schemeClr val="bg1"/>
        </a:gs>
      </a:gsLst>
      <a:lin ang="5400000" scaled="1"/>
      <a:tileRect/>
    </a:gradFill>
    <a:ln>
      <a:noFill/>
    </a:ln>
    <a:effectLst>
      <a:softEdge rad="863600"/>
    </a:effectLst>
  </c:spPr>
  <c:txPr>
    <a:bodyPr/>
    <a:lstStyle/>
    <a:p>
      <a:pPr>
        <a:defRPr sz="1400" b="1" i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89492755749237E-2"/>
          <c:y val="5.8151872014220639E-2"/>
          <c:w val="0.70838811420964354"/>
          <c:h val="0.826126866812015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60809346828906E-3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62-40E6-B0BF-339763C3E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242</c:v>
                </c:pt>
                <c:pt idx="1">
                  <c:v>314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2-40E6-B0BF-339763C3E2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60809346828906E-3"/>
                  <c:y val="-2.46917009221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62-40E6-B0BF-339763C3E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242</c:v>
                </c:pt>
                <c:pt idx="1">
                  <c:v>314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62-40E6-B0BF-339763C3E2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Благодарности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242</c:v>
                </c:pt>
                <c:pt idx="1">
                  <c:v>314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116</c:v>
                </c:pt>
                <c:pt idx="1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62-40E6-B0BF-339763C3E2A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Консультация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242</c:v>
                </c:pt>
                <c:pt idx="1">
                  <c:v>314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52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62-40E6-B0BF-339763C3E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619200"/>
        <c:axId val="187620736"/>
        <c:axId val="0"/>
      </c:bar3DChart>
      <c:catAx>
        <c:axId val="1876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87620736"/>
        <c:crosses val="autoZero"/>
        <c:auto val="1"/>
        <c:lblAlgn val="ctr"/>
        <c:lblOffset val="100"/>
        <c:noMultiLvlLbl val="0"/>
      </c:catAx>
      <c:valAx>
        <c:axId val="1876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87619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i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через УОЗ (бесплатно)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73920896973032E-2"/>
                  <c:y val="-3.367559344610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75-4481-839B-152CF719E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1667414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5-4481-839B-152CF719EE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 фармация (ДС, стац. на дому)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915446490786955E-3"/>
                  <c:y val="-3.069945416966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75-4481-839B-152CF719E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109435843.23999999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75-4481-839B-152CF719EE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 фармация (АЛО)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80921959106722E-3"/>
                  <c:y val="0.37407441085467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F75-4481-839B-152CF719E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</c:formatCode>
                <c:ptCount val="1"/>
                <c:pt idx="0">
                  <c:v>569128173.79999995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75-4481-839B-152CF719EE9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т.ч. КВИ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56759146276052E-2"/>
                  <c:y val="-3.592707806128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75-4481-839B-152CF719E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</c:formatCode>
                <c:ptCount val="1"/>
                <c:pt idx="0">
                  <c:v>3322998.4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75-4481-839B-152CF719EE9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8854039560496E-2"/>
                  <c:y val="-3.266098005571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F75-4481-839B-152CF719E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</c:formatCode>
                <c:ptCount val="1"/>
                <c:pt idx="0">
                  <c:v>6495345.46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75-4481-839B-152CF719E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530752"/>
        <c:axId val="219532288"/>
        <c:axId val="0"/>
      </c:bar3DChart>
      <c:catAx>
        <c:axId val="21953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532288"/>
        <c:crosses val="autoZero"/>
        <c:auto val="1"/>
        <c:lblAlgn val="ctr"/>
        <c:lblOffset val="100"/>
        <c:noMultiLvlLbl val="0"/>
      </c:catAx>
      <c:valAx>
        <c:axId val="219532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953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71013722980542"/>
          <c:y val="4.7708433630831153E-2"/>
          <c:w val="0.19220876143137827"/>
          <c:h val="0.87845434869376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6E-445F-AB18-0C3804497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6E-445F-AB18-0C3804497E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6E-445F-AB18-0C3804497E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6E-445F-AB18-0C3804497E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6E-445F-AB18-0C3804497E94}"/>
              </c:ext>
            </c:extLst>
          </c:dPt>
          <c:dLbls>
            <c:dLbl>
              <c:idx val="0"/>
              <c:layout>
                <c:manualLayout>
                  <c:x val="2.6528433945756779E-2"/>
                  <c:y val="-8.045303964542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6E-445F-AB18-0C3804497E94}"/>
                </c:ext>
              </c:extLst>
            </c:dLbl>
            <c:dLbl>
              <c:idx val="1"/>
              <c:layout>
                <c:manualLayout>
                  <c:x val="-8.8255686789151348E-3"/>
                  <c:y val="-2.497148471970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6E-445F-AB18-0C3804497E94}"/>
                </c:ext>
              </c:extLst>
            </c:dLbl>
            <c:dLbl>
              <c:idx val="2"/>
              <c:layout>
                <c:manualLayout>
                  <c:x val="-1.1656933508311462E-2"/>
                  <c:y val="-8.9382078048965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6E-445F-AB18-0C3804497E94}"/>
                </c:ext>
              </c:extLst>
            </c:dLbl>
            <c:dLbl>
              <c:idx val="3"/>
              <c:layout>
                <c:manualLayout>
                  <c:x val="-3.8283027121609799E-3"/>
                  <c:y val="-1.41320059957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6E-445F-AB18-0C3804497E94}"/>
                </c:ext>
              </c:extLst>
            </c:dLbl>
            <c:dLbl>
              <c:idx val="4"/>
              <c:layout>
                <c:manualLayout>
                  <c:x val="-7.7919947506561683E-3"/>
                  <c:y val="-3.898397691625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B6E-445F-AB18-0C3804497E94}"/>
                </c:ext>
              </c:extLst>
            </c:dLbl>
            <c:dLbl>
              <c:idx val="5"/>
              <c:layout>
                <c:manualLayout>
                  <c:x val="-1.2711286089238846E-2"/>
                  <c:y val="-2.914534280096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B98-4B85-834A-B6B2986A81D8}"/>
                </c:ext>
              </c:extLst>
            </c:dLbl>
            <c:dLbl>
              <c:idx val="6"/>
              <c:layout>
                <c:manualLayout>
                  <c:x val="1.0653871391076115E-2"/>
                  <c:y val="-1.474537662982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98-4B85-834A-B6B2986A81D8}"/>
                </c:ext>
              </c:extLst>
            </c:dLbl>
            <c:dLbl>
              <c:idx val="7"/>
              <c:layout>
                <c:manualLayout>
                  <c:x val="2.6199912510936132E-2"/>
                  <c:y val="-2.187325083097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B98-4B85-834A-B6B2986A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Кресло гинекологическое G 2000 (Республика Корея) - 1ед.</c:v>
                </c:pt>
                <c:pt idx="1">
                  <c:v>Морозильник POZIS ММ-180 (Россия) - 2 ед.</c:v>
                </c:pt>
                <c:pt idx="2">
                  <c:v>Холодильник фармацевтические ХФ-400-3 "ПОЗИС" (Россия) - 3ед.</c:v>
                </c:pt>
                <c:pt idx="3">
                  <c:v>Холодильник фармацевтических POZIS ХДФ-280 "ПОЗИС" (Россия) - 2 ед.</c:v>
                </c:pt>
                <c:pt idx="4">
                  <c:v>Холодильник фармацевтический Pozis ХЛ-340 "ПОЗИС" (Россия) - 4 ед.</c:v>
                </c:pt>
                <c:pt idx="5">
                  <c:v>Авторефрижератор - 1 ед.</c:v>
                </c:pt>
                <c:pt idx="6">
                  <c:v>Кварцевые настенные лампы - 20 ед.</c:v>
                </c:pt>
                <c:pt idx="7">
                  <c:v>Весы В1-15 "Саша" - 2ед.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5723.4</c:v>
                </c:pt>
                <c:pt idx="1">
                  <c:v>737.82</c:v>
                </c:pt>
                <c:pt idx="2">
                  <c:v>851.89</c:v>
                </c:pt>
                <c:pt idx="3">
                  <c:v>548.79999999999995</c:v>
                </c:pt>
                <c:pt idx="4">
                  <c:v>1232</c:v>
                </c:pt>
                <c:pt idx="5">
                  <c:v>150</c:v>
                </c:pt>
                <c:pt idx="6">
                  <c:v>342</c:v>
                </c:pt>
                <c:pt idx="7">
                  <c:v>118.7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F-4957-BC9E-0FC8BA4B6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7341476036707728"/>
          <c:w val="1"/>
          <c:h val="0.4039733145376759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Детское население (0-17 лет)</c:v>
                </c:pt>
              </c:strCache>
            </c:strRef>
          </c:tx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16622</c:v>
                </c:pt>
                <c:pt idx="1">
                  <c:v>17048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8A-48D5-8B7F-818F1D153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Взрослое население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50139</c:v>
                </c:pt>
                <c:pt idx="1">
                  <c:v>49332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8A-48D5-8B7F-818F1D153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901312"/>
        <c:axId val="220017024"/>
        <c:axId val="0"/>
      </c:bar3DChart>
      <c:catAx>
        <c:axId val="2199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017024"/>
        <c:crosses val="autoZero"/>
        <c:auto val="1"/>
        <c:lblAlgn val="ctr"/>
        <c:lblOffset val="100"/>
        <c:noMultiLvlLbl val="0"/>
      </c:catAx>
      <c:valAx>
        <c:axId val="220017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990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24574346262662"/>
          <c:y val="0.10453005221642039"/>
          <c:w val="0.35733741822996301"/>
          <c:h val="0.790939895567159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45A4A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02-4C5E-97E7-DE0B629AB71A}"/>
              </c:ext>
            </c:extLst>
          </c:dPt>
          <c:dLbls>
            <c:dLbl>
              <c:idx val="0"/>
              <c:layout>
                <c:manualLayout>
                  <c:x val="-0.20450042587860609"/>
                  <c:y val="8.063285628425201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28208 (2020г.</a:t>
                    </a:r>
                    <a:r>
                      <a:rPr lang="ru-RU" baseline="0" smtClean="0"/>
                      <a:t> – 28848)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02-4C5E-97E7-DE0B629AB71A}"/>
                </c:ext>
              </c:extLst>
            </c:dLbl>
            <c:dLbl>
              <c:idx val="1"/>
              <c:layout>
                <c:manualLayout>
                  <c:x val="0.15177774860032386"/>
                  <c:y val="-8.60220218978350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38172 (2020г.</a:t>
                    </a:r>
                    <a:r>
                      <a:rPr lang="ru-RU" baseline="0" smtClean="0"/>
                      <a:t> – 37913)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AF-4755-B822-204EF09ACF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28208</c:v>
                </c:pt>
                <c:pt idx="1">
                  <c:v>38172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02-4C5E-97E7-DE0B629AB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980734463847449"/>
          <c:y val="0.27069474771949559"/>
          <c:w val="0.284159083334175"/>
          <c:h val="0.410573627659642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Бостандыкский район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24859</c:v>
                </c:pt>
                <c:pt idx="1">
                  <c:v>23659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B-46B2-9F8B-388A72A6F3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Алмалинский район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41902</c:v>
                </c:pt>
                <c:pt idx="1">
                  <c:v>42721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AB-46B2-9F8B-388A72A6F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909120"/>
        <c:axId val="321910656"/>
        <c:axId val="0"/>
      </c:bar3DChart>
      <c:catAx>
        <c:axId val="3219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910656"/>
        <c:crosses val="autoZero"/>
        <c:auto val="1"/>
        <c:lblAlgn val="ctr"/>
        <c:lblOffset val="100"/>
        <c:noMultiLvlLbl val="0"/>
      </c:catAx>
      <c:valAx>
        <c:axId val="321910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190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28995068923971"/>
          <c:y val="6.7405117506196058E-2"/>
          <c:w val="0.41399801731431551"/>
          <c:h val="0.7684893800896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поликлинике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A-4FC8-AB25-8193343E4F0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326600</c:v>
                </c:pt>
                <c:pt idx="1">
                  <c:v>339487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DD-4FB8-B1CA-F89B6BB8AB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дому</c:v>
                </c:pt>
              </c:strCache>
            </c:strRef>
          </c:tx>
          <c:spPr>
            <a:solidFill>
              <a:schemeClr val="accent5">
                <a:alpha val="76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80015</c:v>
                </c:pt>
                <c:pt idx="1">
                  <c:v>68408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DD-4FB8-B1CA-F89B6BB8A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644864"/>
        <c:axId val="324647168"/>
      </c:barChart>
      <c:catAx>
        <c:axId val="3246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647168"/>
        <c:crosses val="autoZero"/>
        <c:auto val="1"/>
        <c:lblAlgn val="ctr"/>
        <c:lblOffset val="100"/>
        <c:noMultiLvlLbl val="0"/>
      </c:catAx>
      <c:valAx>
        <c:axId val="32464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2464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20915976418856"/>
          <c:y val="0.29823733035510674"/>
          <c:w val="0.37579084023581139"/>
          <c:h val="0.40352533928978651"/>
        </c:manualLayout>
      </c:layout>
      <c:overlay val="0"/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50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chemeClr val="tx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04-47F3-AD9B-02C3EF76290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chemeClr val="tx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04-47F3-AD9B-02C3EF762903}"/>
              </c:ext>
            </c:extLst>
          </c:dPt>
          <c:dLbls>
            <c:dLbl>
              <c:idx val="0"/>
              <c:layout>
                <c:manualLayout>
                  <c:x val="2.8860429649230895E-2"/>
                  <c:y val="-2.480432146400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4-47F3-AD9B-02C3EF762903}"/>
                </c:ext>
              </c:extLst>
            </c:dLbl>
            <c:dLbl>
              <c:idx val="1"/>
              <c:layout>
                <c:manualLayout>
                  <c:x val="3.8480572865641188E-2"/>
                  <c:y val="-2.480432146400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04-47F3-AD9B-02C3EF7629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6.2</c:v>
                </c:pt>
                <c:pt idx="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04-47F3-AD9B-02C3EF762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357952"/>
        <c:axId val="325361024"/>
        <c:axId val="0"/>
      </c:bar3DChart>
      <c:catAx>
        <c:axId val="3253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361024"/>
        <c:crosses val="autoZero"/>
        <c:auto val="1"/>
        <c:lblAlgn val="ctr"/>
        <c:lblOffset val="100"/>
        <c:noMultiLvlLbl val="0"/>
      </c:catAx>
      <c:valAx>
        <c:axId val="325361024"/>
        <c:scaling>
          <c:orientation val="minMax"/>
          <c:max val="6.4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35795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60AD6-F7F8-4ED3-8A07-CA0286DF5650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D04FB-6637-4DC3-AAB8-F1994DC41430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ФСМС МЗ РК 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A2F7C-9872-4E76-9016-BC0578FD8F8A}" type="parTrans" cxnId="{C9894034-208A-408D-B202-7D1C6D92E69A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7D139-E1CA-4F22-B8DA-31E63D3F3BA8}" type="sibTrans" cxnId="{C9894034-208A-408D-B202-7D1C6D92E69A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8C080-9B73-48FF-8ABC-1BEB472A8FFB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оказание медицинской помощи прикрепленному населению в рамках ГОБМП и ОСМС на общую сумму 2 445 144,46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 - 1 612 827,89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), в том числе по ОСМС – 765 655,44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2020г.- 387 339,8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), по ГОБМП  - 1 679 489,02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 - 1 226 488,09 </a:t>
          </a:r>
          <a:r>
            <a:rPr lang="ru-RU" sz="1800" b="1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A3F5D-FB55-498A-B1D8-3D73CAF78AB3}" type="parTrans" cxnId="{6A3DD575-F3A0-4FE7-AC0A-76B4001E4755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74788-177D-43B5-B105-4AAF31D25819}" type="sibTrans" cxnId="{6A3DD575-F3A0-4FE7-AC0A-76B4001E4755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6C77E-64BC-4B7F-B5F6-FA13991A63FF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b="1" i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УОЗ </a:t>
          </a:r>
          <a:r>
            <a:rPr lang="ru-RU" sz="2800" b="1" i="1" strike="noStrik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г.Алматы</a:t>
          </a:r>
          <a:endParaRPr lang="ru-RU" sz="2800" b="1" i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1E2A3-49D1-4818-9581-8210A5E887D9}" type="parTrans" cxnId="{951E6D1F-BC3C-41F3-8E92-651546BB167B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EEDA6-D928-401D-B7C5-11CB9BD1917B}" type="sibTrans" cxnId="{951E6D1F-BC3C-41F3-8E92-651546BB167B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0D382-00DE-4733-8D38-CCEF275C64B8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службы приписных комиссий военкоматов на 8 648,78 </a:t>
          </a:r>
          <a:r>
            <a:rPr lang="ru-RU" sz="1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 2020г. - 6 296,28 </a:t>
          </a:r>
          <a:r>
            <a:rPr lang="ru-RU" sz="1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9E714-DEFC-4B29-99A5-A8331483C563}" type="parTrans" cxnId="{B1852F85-0173-4655-B45A-381CE007B636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51969-25CA-4B06-92E5-84AC5B011EB8}" type="sibTrans" cxnId="{B1852F85-0173-4655-B45A-381CE007B636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83CAD-028A-44AB-947F-118B08222264}">
      <dgm:prSet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05DCE-B27D-47D8-A920-4201292E4A4A}" type="parTrans" cxnId="{C35ED076-1133-4714-9B6B-7AF554E40EF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1748C-F8D9-42B6-BB3E-257FD8BD74D1}" type="sibTrans" cxnId="{C35ED076-1133-4714-9B6B-7AF554E40EF4}">
      <dgm:prSet/>
      <dgm:spPr/>
      <dgm:t>
        <a:bodyPr/>
        <a:lstStyle/>
        <a:p>
          <a:endParaRPr lang="ru-RU" sz="2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EA5C8-5AF5-4CB0-BDE3-BF8836926C11}" type="pres">
      <dgm:prSet presAssocID="{2E460AD6-F7F8-4ED3-8A07-CA0286DF5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8788E-9168-468A-8445-CE77D2A24315}" type="pres">
      <dgm:prSet presAssocID="{8C6D04FB-6637-4DC3-AAB8-F1994DC41430}" presName="composite" presStyleCnt="0"/>
      <dgm:spPr/>
    </dgm:pt>
    <dgm:pt modelId="{766F3933-9A38-48C4-9F58-754370CFE2B9}" type="pres">
      <dgm:prSet presAssocID="{8C6D04FB-6637-4DC3-AAB8-F1994DC41430}" presName="parTx" presStyleLbl="alignNode1" presStyleIdx="0" presStyleCnt="2" custLinFactNeighborX="-1" custLinFactNeighborY="-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FF533-AA74-400B-92C1-F60F4A0D666D}" type="pres">
      <dgm:prSet presAssocID="{8C6D04FB-6637-4DC3-AAB8-F1994DC4143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9A793-7036-4437-939C-FD4BE0D6930D}" type="pres">
      <dgm:prSet presAssocID="{67C7D139-E1CA-4F22-B8DA-31E63D3F3BA8}" presName="space" presStyleCnt="0"/>
      <dgm:spPr/>
    </dgm:pt>
    <dgm:pt modelId="{10231B42-1215-4B18-A449-1CF58DE195F9}" type="pres">
      <dgm:prSet presAssocID="{6236C77E-64BC-4B7F-B5F6-FA13991A63FF}" presName="composite" presStyleCnt="0"/>
      <dgm:spPr/>
    </dgm:pt>
    <dgm:pt modelId="{F483CA85-C84B-47FE-BC51-A516F68D8D27}" type="pres">
      <dgm:prSet presAssocID="{6236C77E-64BC-4B7F-B5F6-FA13991A63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F6032-62A9-4141-A279-903D98C73474}" type="pres">
      <dgm:prSet presAssocID="{6236C77E-64BC-4B7F-B5F6-FA13991A63F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7418B-9314-4A3E-8F6E-70F6E95582CD}" type="presOf" srcId="{6236C77E-64BC-4B7F-B5F6-FA13991A63FF}" destId="{F483CA85-C84B-47FE-BC51-A516F68D8D27}" srcOrd="0" destOrd="0" presId="urn:microsoft.com/office/officeart/2005/8/layout/hList1"/>
    <dgm:cxn modelId="{B1852F85-0173-4655-B45A-381CE007B636}" srcId="{6236C77E-64BC-4B7F-B5F6-FA13991A63FF}" destId="{3FE0D382-00DE-4733-8D38-CCEF275C64B8}" srcOrd="0" destOrd="0" parTransId="{38C9E714-DEFC-4B29-99A5-A8331483C563}" sibTransId="{4B151969-25CA-4B06-92E5-84AC5B011EB8}"/>
    <dgm:cxn modelId="{81A08E86-FED4-466C-8F99-F9BD4A30F6F9}" type="presOf" srcId="{8C6D04FB-6637-4DC3-AAB8-F1994DC41430}" destId="{766F3933-9A38-48C4-9F58-754370CFE2B9}" srcOrd="0" destOrd="0" presId="urn:microsoft.com/office/officeart/2005/8/layout/hList1"/>
    <dgm:cxn modelId="{C35ED076-1133-4714-9B6B-7AF554E40EF4}" srcId="{6236C77E-64BC-4B7F-B5F6-FA13991A63FF}" destId="{E9B83CAD-028A-44AB-947F-118B08222264}" srcOrd="1" destOrd="0" parTransId="{C7505DCE-B27D-47D8-A920-4201292E4A4A}" sibTransId="{B501748C-F8D9-42B6-BB3E-257FD8BD74D1}"/>
    <dgm:cxn modelId="{8BBA053B-F4EB-4C6D-90EC-3E181F74231B}" type="presOf" srcId="{2E460AD6-F7F8-4ED3-8A07-CA0286DF5650}" destId="{DC6EA5C8-5AF5-4CB0-BDE3-BF8836926C11}" srcOrd="0" destOrd="0" presId="urn:microsoft.com/office/officeart/2005/8/layout/hList1"/>
    <dgm:cxn modelId="{C9894034-208A-408D-B202-7D1C6D92E69A}" srcId="{2E460AD6-F7F8-4ED3-8A07-CA0286DF5650}" destId="{8C6D04FB-6637-4DC3-AAB8-F1994DC41430}" srcOrd="0" destOrd="0" parTransId="{4D1A2F7C-9872-4E76-9016-BC0578FD8F8A}" sibTransId="{67C7D139-E1CA-4F22-B8DA-31E63D3F3BA8}"/>
    <dgm:cxn modelId="{E4D5B8A4-DB06-4C26-A154-0EB290D90AB7}" type="presOf" srcId="{E9B83CAD-028A-44AB-947F-118B08222264}" destId="{7D7F6032-62A9-4141-A279-903D98C73474}" srcOrd="0" destOrd="1" presId="urn:microsoft.com/office/officeart/2005/8/layout/hList1"/>
    <dgm:cxn modelId="{951E6D1F-BC3C-41F3-8E92-651546BB167B}" srcId="{2E460AD6-F7F8-4ED3-8A07-CA0286DF5650}" destId="{6236C77E-64BC-4B7F-B5F6-FA13991A63FF}" srcOrd="1" destOrd="0" parTransId="{1ED1E2A3-49D1-4818-9581-8210A5E887D9}" sibTransId="{7B3EEDA6-D928-401D-B7C5-11CB9BD1917B}"/>
    <dgm:cxn modelId="{CD3FA447-10D5-45C0-B504-CD0A797B56F5}" type="presOf" srcId="{61E8C080-9B73-48FF-8ABC-1BEB472A8FFB}" destId="{0D1FF533-AA74-400B-92C1-F60F4A0D666D}" srcOrd="0" destOrd="0" presId="urn:microsoft.com/office/officeart/2005/8/layout/hList1"/>
    <dgm:cxn modelId="{6A3DD575-F3A0-4FE7-AC0A-76B4001E4755}" srcId="{8C6D04FB-6637-4DC3-AAB8-F1994DC41430}" destId="{61E8C080-9B73-48FF-8ABC-1BEB472A8FFB}" srcOrd="0" destOrd="0" parTransId="{B38A3F5D-FB55-498A-B1D8-3D73CAF78AB3}" sibTransId="{30274788-177D-43B5-B105-4AAF31D25819}"/>
    <dgm:cxn modelId="{0D457940-6E5D-47EC-8122-9AF385C7887F}" type="presOf" srcId="{3FE0D382-00DE-4733-8D38-CCEF275C64B8}" destId="{7D7F6032-62A9-4141-A279-903D98C73474}" srcOrd="0" destOrd="0" presId="urn:microsoft.com/office/officeart/2005/8/layout/hList1"/>
    <dgm:cxn modelId="{723FC6BA-7DFF-48F6-ADCA-8B3CC802FEE1}" type="presParOf" srcId="{DC6EA5C8-5AF5-4CB0-BDE3-BF8836926C11}" destId="{DA88788E-9168-468A-8445-CE77D2A24315}" srcOrd="0" destOrd="0" presId="urn:microsoft.com/office/officeart/2005/8/layout/hList1"/>
    <dgm:cxn modelId="{432D5352-855C-4E98-ABAD-E2585DE0D9B9}" type="presParOf" srcId="{DA88788E-9168-468A-8445-CE77D2A24315}" destId="{766F3933-9A38-48C4-9F58-754370CFE2B9}" srcOrd="0" destOrd="0" presId="urn:microsoft.com/office/officeart/2005/8/layout/hList1"/>
    <dgm:cxn modelId="{9889BB73-698E-4766-B94F-435EA76EBC1C}" type="presParOf" srcId="{DA88788E-9168-468A-8445-CE77D2A24315}" destId="{0D1FF533-AA74-400B-92C1-F60F4A0D666D}" srcOrd="1" destOrd="0" presId="urn:microsoft.com/office/officeart/2005/8/layout/hList1"/>
    <dgm:cxn modelId="{547BDEE4-3CA2-4A99-B0D4-D952F2C8FBD7}" type="presParOf" srcId="{DC6EA5C8-5AF5-4CB0-BDE3-BF8836926C11}" destId="{4A39A793-7036-4437-939C-FD4BE0D6930D}" srcOrd="1" destOrd="0" presId="urn:microsoft.com/office/officeart/2005/8/layout/hList1"/>
    <dgm:cxn modelId="{556F1142-8319-4ED0-A732-4841293496C2}" type="presParOf" srcId="{DC6EA5C8-5AF5-4CB0-BDE3-BF8836926C11}" destId="{10231B42-1215-4B18-A449-1CF58DE195F9}" srcOrd="2" destOrd="0" presId="urn:microsoft.com/office/officeart/2005/8/layout/hList1"/>
    <dgm:cxn modelId="{2C71B7CC-807F-4B33-A3AA-CE81192817DB}" type="presParOf" srcId="{10231B42-1215-4B18-A449-1CF58DE195F9}" destId="{F483CA85-C84B-47FE-BC51-A516F68D8D27}" srcOrd="0" destOrd="0" presId="urn:microsoft.com/office/officeart/2005/8/layout/hList1"/>
    <dgm:cxn modelId="{BD10EE1A-52BE-4372-99E8-ACF1EF71D0C7}" type="presParOf" srcId="{10231B42-1215-4B18-A449-1CF58DE195F9}" destId="{7D7F6032-62A9-4141-A279-903D98C73474}" srcOrd="1" destOrd="0" presId="urn:microsoft.com/office/officeart/2005/8/layout/hList1"/>
  </dgm:cxnLst>
  <dgm:bg>
    <a:gradFill>
      <a:gsLst>
        <a:gs pos="5300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9F2CA-DDFC-408A-8BDD-F01B205C46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89E07-53E1-404E-8FD3-A05E76C4FF99}" type="pres">
      <dgm:prSet presAssocID="{A2E9F2CA-DDFC-408A-8BDD-F01B205C46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EFC0E-DC73-4BCD-9708-FFE55002D8C4}" type="presOf" srcId="{A2E9F2CA-DDFC-408A-8BDD-F01B205C466E}" destId="{E4089E07-53E1-404E-8FD3-A05E76C4FF99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F3933-9A38-48C4-9F58-754370CFE2B9}">
      <dsp:nvSpPr>
        <dsp:cNvPr id="0" name=""/>
        <dsp:cNvSpPr/>
      </dsp:nvSpPr>
      <dsp:spPr>
        <a:xfrm>
          <a:off x="1" y="0"/>
          <a:ext cx="3915310" cy="1296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ФСМС МЗ РК 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0"/>
        <a:ext cx="3915310" cy="1296000"/>
      </dsp:txXfrm>
    </dsp:sp>
    <dsp:sp modelId="{0D1FF533-AA74-400B-92C1-F60F4A0D666D}">
      <dsp:nvSpPr>
        <dsp:cNvPr id="0" name=""/>
        <dsp:cNvSpPr/>
      </dsp:nvSpPr>
      <dsp:spPr>
        <a:xfrm>
          <a:off x="40" y="1300326"/>
          <a:ext cx="3915310" cy="2655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оказание медицинской помощи прикрепленному населению в рамках ГОБМП и ОСМС на общую сумму 2 445 144,46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 - 1 612 827,89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), в том числе по ОСМС – 765 655,44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2020г.- 387 339,8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), по ГОБМП  - 1 679 489,02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 2020г. - 1 226 488,09 </a:t>
          </a:r>
          <a:r>
            <a:rPr lang="ru-RU" sz="1800" b="1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1300326"/>
        <a:ext cx="3915310" cy="2655787"/>
      </dsp:txXfrm>
    </dsp:sp>
    <dsp:sp modelId="{F483CA85-C84B-47FE-BC51-A516F68D8D27}">
      <dsp:nvSpPr>
        <dsp:cNvPr id="0" name=""/>
        <dsp:cNvSpPr/>
      </dsp:nvSpPr>
      <dsp:spPr>
        <a:xfrm>
          <a:off x="4463495" y="4326"/>
          <a:ext cx="3915310" cy="1296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УОЗ </a:t>
          </a:r>
          <a:r>
            <a:rPr lang="ru-RU" sz="2800" b="1" i="1" strike="noStrik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г.Алматы</a:t>
          </a:r>
          <a:endParaRPr lang="ru-RU" sz="2800" b="1" i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3495" y="4326"/>
        <a:ext cx="3915310" cy="1296000"/>
      </dsp:txXfrm>
    </dsp:sp>
    <dsp:sp modelId="{7D7F6032-62A9-4141-A279-903D98C73474}">
      <dsp:nvSpPr>
        <dsp:cNvPr id="0" name=""/>
        <dsp:cNvSpPr/>
      </dsp:nvSpPr>
      <dsp:spPr>
        <a:xfrm>
          <a:off x="4463495" y="1300326"/>
          <a:ext cx="3915310" cy="2655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службы приписных комиссий военкоматов на 8 648,78 </a:t>
          </a:r>
          <a:r>
            <a:rPr lang="ru-RU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 2020г. - 6 296,28 </a:t>
          </a:r>
          <a:r>
            <a:rPr lang="ru-RU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3495" y="1300326"/>
        <a:ext cx="3915310" cy="265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0.44881</cdr:x>
      <cdr:y>0.2282</cdr:y>
    </cdr:from>
    <cdr:to>
      <cdr:x>0.55464</cdr:x>
      <cdr:y>0.47144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8187" y="8578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0.35549</cdr:x>
      <cdr:y>0.36518</cdr:y>
    </cdr:from>
    <cdr:to>
      <cdr:x>0.46131</cdr:x>
      <cdr:y>0.45849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8025" y="1401353"/>
          <a:ext cx="1315131" cy="358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Прочее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0.60837</cdr:x>
      <cdr:y>0.20691</cdr:y>
    </cdr:from>
    <cdr:to>
      <cdr:x>0.71419</cdr:x>
      <cdr:y>0.30516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0840" y="793982"/>
          <a:ext cx="1315131" cy="37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Прочее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0.60951</cdr:x>
      <cdr:y>0</cdr:y>
    </cdr:from>
    <cdr:to>
      <cdr:x>0.87267</cdr:x>
      <cdr:y>0.20351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0"/>
          <a:ext cx="2269574" cy="869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Единица измерения- </a:t>
          </a:r>
        </a:p>
        <a:p xmlns:a="http://schemas.openxmlformats.org/drawingml/2006/main">
          <a:r>
            <a:rPr lang="ru-RU" sz="12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тыс.тенге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0.60667</cdr:x>
      <cdr:y>0.15729</cdr:y>
    </cdr:from>
    <cdr:to>
      <cdr:x>0.99263</cdr:x>
      <cdr:y>0.47187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9578" y="648072"/>
          <a:ext cx="339065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*Рост заболеваемости по сравнению с прошлым </a:t>
          </a:r>
        </a:p>
        <a:p xmlns:a="http://schemas.openxmlformats.org/drawingml/2006/main">
          <a:r>
            <a:rPr lang="ru-RU" i="1" dirty="0">
              <a:latin typeface="Times New Roman" pitchFamily="18" charset="0"/>
              <a:cs typeface="Times New Roman" pitchFamily="18" charset="0"/>
            </a:rPr>
            <a:t>г</a:t>
          </a: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одом связан с участием ГП№3 в пилотном проекте, </a:t>
          </a:r>
        </a:p>
        <a:p xmlns:a="http://schemas.openxmlformats.org/drawingml/2006/main"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высокой обращаемостью и высоким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охватом </a:t>
          </a:r>
        </a:p>
        <a:p xmlns:a="http://schemas.openxmlformats.org/drawingml/2006/main"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онко</a:t>
          </a:r>
          <a:r>
            <a:rPr lang="ru-RU" sz="1100" i="1" dirty="0" err="1" smtClean="0">
              <a:latin typeface="Times New Roman" pitchFamily="18" charset="0"/>
              <a:cs typeface="Times New Roman" pitchFamily="18" charset="0"/>
            </a:rPr>
            <a:t>скрининг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i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Также основной  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причиной 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онкозапущенности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endParaRPr lang="ru-RU" i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явилось позднее </a:t>
          </a:r>
          <a:r>
            <a:rPr lang="ru-RU" i="1" dirty="0" smtClean="0"/>
            <a:t>обращение и прикрепление лиц </a:t>
          </a:r>
        </a:p>
        <a:p xmlns:a="http://schemas.openxmlformats.org/drawingml/2006/main">
          <a:r>
            <a:rPr lang="ru-RU" i="1" dirty="0" smtClean="0"/>
            <a:t>с других </a:t>
          </a:r>
          <a:r>
            <a:rPr lang="ru-RU" i="1" dirty="0" smtClean="0"/>
            <a:t>регионов.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0.61558</cdr:x>
      <cdr:y>0.48026</cdr:y>
    </cdr:from>
    <cdr:to>
      <cdr:x>0.99652</cdr:x>
      <cdr:y>0.80044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7860" y="1944216"/>
          <a:ext cx="3346511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*Рост смертности связан с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прикреплением к </a:t>
          </a: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поликлинике лиц с 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других регионов 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за несколько </a:t>
          </a: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недель до смерти. А также рост связан с введением </a:t>
          </a: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данных умерших лиц  в РПН частными </a:t>
          </a: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судебными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мед.экспертами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0.02542</cdr:x>
      <cdr:y>0.50057</cdr:y>
    </cdr:from>
    <cdr:to>
      <cdr:x>0.13304</cdr:x>
      <cdr:y>0.71593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5" y="2125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B2716-8F97-412F-BCD5-7A5ECEF05BE0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CBDC9-D55B-4D84-9119-28D829312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_________Microsoft_Word22.doc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_________Microsoft_Word23.doc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package" Target="../embeddings/_________Microsoft_Word24.docx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xmlns="" id="{9263D9A3-D166-43D0-835C-43DE07634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85" b="15885"/>
          <a:stretch>
            <a:fillRect/>
          </a:stretch>
        </p:blipFill>
        <p:spPr>
          <a:xfrm>
            <a:off x="0" y="3933056"/>
            <a:ext cx="9164904" cy="2840356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31658"/>
            <a:ext cx="2232248" cy="1520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412" y="17435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Итоги финансово – хозяйственной деятельности КГП на ПХВ</a:t>
            </a:r>
          </a:p>
          <a:p>
            <a:pPr algn="ctr">
              <a:defRPr/>
            </a:pPr>
            <a:r>
              <a:rPr lang="ru-RU" alt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«Городская поликлиника №3» УОЗ г. Алматы за 2021 год</a:t>
            </a:r>
            <a:endParaRPr lang="ru-RU" alt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 названия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8991"/>
            <a:ext cx="1978258" cy="1762731"/>
          </a:xfrm>
          <a:prstGeom prst="rect">
            <a:avLst/>
          </a:prstGeom>
        </p:spPr>
      </p:pic>
      <p:pic>
        <p:nvPicPr>
          <p:cNvPr id="10" name="Рисунок 9" descr="C:\Users\defaultuser0\Downloads\WhatsApp Image 2022-01-12 at 15.55.31.jpe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68" y="290131"/>
            <a:ext cx="1593876" cy="15015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36" y="0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028343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180340" algn="l"/>
              </a:tabLst>
            </a:pPr>
            <a:endParaRPr lang="ru-RU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14622"/>
              </p:ext>
            </p:extLst>
          </p:nvPr>
        </p:nvGraphicFramePr>
        <p:xfrm>
          <a:off x="107504" y="1712951"/>
          <a:ext cx="8892481" cy="50380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352960">
                  <a:extLst>
                    <a:ext uri="{9D8B030D-6E8A-4147-A177-3AD203B41FA5}">
                      <a16:colId xmlns:a16="http://schemas.microsoft.com/office/drawing/2014/main" xmlns="" val="1842414229"/>
                    </a:ext>
                  </a:extLst>
                </a:gridCol>
                <a:gridCol w="3549371">
                  <a:extLst>
                    <a:ext uri="{9D8B030D-6E8A-4147-A177-3AD203B41FA5}">
                      <a16:colId xmlns:a16="http://schemas.microsoft.com/office/drawing/2014/main" xmlns="" val="554000481"/>
                    </a:ext>
                  </a:extLst>
                </a:gridCol>
                <a:gridCol w="995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075">
                  <a:extLst>
                    <a:ext uri="{9D8B030D-6E8A-4147-A177-3AD203B41FA5}">
                      <a16:colId xmlns:a16="http://schemas.microsoft.com/office/drawing/2014/main" xmlns="" val="4058581109"/>
                    </a:ext>
                  </a:extLst>
                </a:gridCol>
              </a:tblGrid>
              <a:tr h="391986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медицинской помощи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услуги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3429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3429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45804020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25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Стационарозамещающая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мед.помощь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25 041,52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29 996,00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8999496"/>
                  </a:ext>
                </a:extLst>
              </a:tr>
              <a:tr h="663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 на дому для лечения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25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06608872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реабилитация в ДС 3 этап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реабилитация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9 748,09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22 613,87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85148243"/>
                  </a:ext>
                </a:extLst>
              </a:tr>
              <a:tr h="44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210 681,33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374 538,51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8381813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обслуживание школьников в организациях образования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60 692,21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83 673,48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72887768"/>
                  </a:ext>
                </a:extLst>
              </a:tr>
              <a:tr h="43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реабилитация в АПП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3 101,94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24 444,25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3626929"/>
                  </a:ext>
                </a:extLst>
              </a:tr>
              <a:tr h="44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Скрининговые исследования целевых групп населения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16 890,15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29 523,47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37842710"/>
                  </a:ext>
                </a:extLst>
              </a:tr>
              <a:tr h="672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исследования методом ПЦР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51 429,88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70 836,80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07651948"/>
                  </a:ext>
                </a:extLst>
              </a:tr>
              <a:tr h="672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мобильных бригад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9 754,68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129 899,27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>
                    <a:gradFill>
                      <a:gsLst>
                        <a:gs pos="11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2212884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76" y="859066"/>
            <a:ext cx="8249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ОСМС сумма исполненных обязательств составила 765 655,44 </a:t>
            </a:r>
            <a:r>
              <a:rPr kumimoji="0" lang="ru-RU" alt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2020 году – 387 339,8 </a:t>
            </a:r>
            <a:r>
              <a:rPr kumimoji="0" lang="ru-RU" alt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том числе:</a:t>
            </a:r>
            <a:endParaRPr kumimoji="0" lang="ru-RU" alt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21" y="-29275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 – хозяйственной деятельности 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15" y="-9686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2173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поступления поликлиники </a:t>
            </a:r>
          </a:p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источникам финансирования (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6197"/>
              </p:ext>
            </p:extLst>
          </p:nvPr>
        </p:nvGraphicFramePr>
        <p:xfrm>
          <a:off x="107503" y="1154398"/>
          <a:ext cx="8928993" cy="559392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05028">
                  <a:extLst>
                    <a:ext uri="{9D8B030D-6E8A-4147-A177-3AD203B41FA5}">
                      <a16:colId xmlns:a16="http://schemas.microsoft.com/office/drawing/2014/main" xmlns="" val="84213227"/>
                    </a:ext>
                  </a:extLst>
                </a:gridCol>
                <a:gridCol w="4084319">
                  <a:extLst>
                    <a:ext uri="{9D8B030D-6E8A-4147-A177-3AD203B41FA5}">
                      <a16:colId xmlns:a16="http://schemas.microsoft.com/office/drawing/2014/main" xmlns="" val="303705550"/>
                    </a:ext>
                  </a:extLst>
                </a:gridCol>
                <a:gridCol w="1485205">
                  <a:extLst>
                    <a:ext uri="{9D8B030D-6E8A-4147-A177-3AD203B41FA5}">
                      <a16:colId xmlns:a16="http://schemas.microsoft.com/office/drawing/2014/main" xmlns="" val="2233491953"/>
                    </a:ext>
                  </a:extLst>
                </a:gridCol>
                <a:gridCol w="1354441">
                  <a:extLst>
                    <a:ext uri="{9D8B030D-6E8A-4147-A177-3AD203B41FA5}">
                      <a16:colId xmlns:a16="http://schemas.microsoft.com/office/drawing/2014/main" xmlns="" val="2661523284"/>
                    </a:ext>
                  </a:extLst>
                </a:gridCol>
              </a:tblGrid>
              <a:tr h="522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услуг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49199439"/>
                  </a:ext>
                </a:extLst>
              </a:tr>
              <a:tr h="214950">
                <a:tc rowSpan="10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"ФСМС» филиал  </a:t>
                      </a:r>
                    </a:p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  </a:t>
                      </a:r>
                    </a:p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Алматы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873 045,70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1 062 158,07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34440429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СКПН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81 639,47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82 119,83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31616501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Неотложная помощь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27 429,76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29 538,24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45175936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питание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30 966,02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19 697,90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22556136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мед.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76 798,80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33011196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16 890,15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23 352,03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67905883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127 345,60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190 218,70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61225982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302 023,40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445 475,04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35269803"/>
                  </a:ext>
                </a:extLst>
              </a:tr>
              <a:tr h="32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мероприятии в условиях ЧП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87 005,00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443 319,54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88647600"/>
                  </a:ext>
                </a:extLst>
              </a:tr>
              <a:tr h="21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ФСМС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1 546 345,10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2 372 678,34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93014114"/>
                  </a:ext>
                </a:extLst>
              </a:tr>
              <a:tr h="66149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 г. Алматы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работы медицинских комиссий  районных и городских военкоматов г. Алматы (РВК)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6 296,28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8 648,78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52632911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39 906,75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40 832,15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01089484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КВИ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26 260,65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6 330,73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70855771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230,32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25,09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58242606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1 619 039,11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2 428 551,09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0697063"/>
                  </a:ext>
                </a:extLst>
              </a:tr>
              <a:tr h="42990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счету на начало года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33 556,95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86 615,31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16259878"/>
                  </a:ext>
                </a:extLst>
              </a:tr>
              <a:tr h="644849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 ФСМС МЗ РК (задолженность 30%) 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25 567,27 (за декабрь 2019 года)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66 482,78 </a:t>
                      </a:r>
                    </a:p>
                    <a:p>
                      <a:pPr marL="21590"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декабрь 2020 года)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08562781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кассе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1 678 163,32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2 581 649,18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gradFill>
                      <a:gsLst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8230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8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-42723"/>
            <a:ext cx="78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общих кассовых расходов 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поликлиники</a:t>
            </a:r>
            <a:endParaRPr lang="ru-RU" sz="4000" i="1" dirty="0">
              <a:solidFill>
                <a:srgbClr val="006600"/>
              </a:soli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40524"/>
              </p:ext>
            </p:extLst>
          </p:nvPr>
        </p:nvGraphicFramePr>
        <p:xfrm>
          <a:off x="179512" y="2145505"/>
          <a:ext cx="8712968" cy="41638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3755590">
                  <a:extLst>
                    <a:ext uri="{9D8B030D-6E8A-4147-A177-3AD203B41FA5}">
                      <a16:colId xmlns:a16="http://schemas.microsoft.com/office/drawing/2014/main" xmlns="" val="1887096497"/>
                    </a:ext>
                  </a:extLst>
                </a:gridCol>
                <a:gridCol w="2478689">
                  <a:extLst>
                    <a:ext uri="{9D8B030D-6E8A-4147-A177-3AD203B41FA5}">
                      <a16:colId xmlns:a16="http://schemas.microsoft.com/office/drawing/2014/main" xmlns="" val="3514035705"/>
                    </a:ext>
                  </a:extLst>
                </a:gridCol>
                <a:gridCol w="2478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09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119529"/>
                  </a:ext>
                </a:extLst>
              </a:tr>
              <a:tr h="412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заработную плату и отчисления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959 698,5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60,3%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1 500 313,46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58,5%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312335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медикаментов и изделий медицинского назначения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207 378,66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13,03%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207 014,59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8,08%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7703316"/>
                  </a:ext>
                </a:extLst>
              </a:tr>
              <a:tr h="382089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коммунальных услуг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14 859,3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0,9%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18 577,83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0,72%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438802"/>
                  </a:ext>
                </a:extLst>
              </a:tr>
              <a:tr h="33665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основных средств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6 007,06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0,38%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18 157,10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0,71%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9053059"/>
                  </a:ext>
                </a:extLst>
              </a:tr>
              <a:tr h="8079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прочих товаров (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моющие средства,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средства и др.)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8 483,92 тыс.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0,53%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38 238,65 тыс.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1,49%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160108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работам и услугам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226 866,36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14,25%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594 734,83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23,20% 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700782"/>
                  </a:ext>
                </a:extLst>
              </a:tr>
              <a:tr h="55922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продукты питания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32 189,55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2,02%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33 410,22 </a:t>
                      </a:r>
                      <a:r>
                        <a:rPr lang="ru-RU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1,3%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37617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6800" y="6309320"/>
            <a:ext cx="901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01.01.2022г. составляет 12 252,52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0" y="1255146"/>
            <a:ext cx="8712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Кассовые расходы поликлиники в 2021 году составили 2 563 004,85 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тыс.тг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(в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2020 году  1 591 548,01 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тыс.тг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20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59084"/>
            <a:ext cx="8229600" cy="98072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92" y="121816"/>
            <a:ext cx="1204840" cy="11640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90414"/>
              </p:ext>
            </p:extLst>
          </p:nvPr>
        </p:nvGraphicFramePr>
        <p:xfrm>
          <a:off x="0" y="548680"/>
          <a:ext cx="900146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2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813" y="-43118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6319885"/>
              </p:ext>
            </p:extLst>
          </p:nvPr>
        </p:nvGraphicFramePr>
        <p:xfrm>
          <a:off x="-828600" y="980728"/>
          <a:ext cx="12428000" cy="383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997" y="4818138"/>
            <a:ext cx="8381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средняя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заработная плата работников ПМСП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составила:</a:t>
            </a:r>
            <a:endParaRPr lang="ru-RU" b="1" i="1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 врачей ВОП, участковых терапевтов, педиатров 338 964,18 тенге, в 2020 году 281 462,1 тенге,</a:t>
            </a:r>
            <a:endParaRPr lang="ru-RU" b="1" i="1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 участковых медсестер 284 786,68 тенге, в 2020 году 208 013,3 тенге,</a:t>
            </a:r>
            <a:endParaRPr lang="ru-RU" b="1" i="1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 акушерок 285 475,73 тенге, в 2020 году 202 743,7 тенге, </a:t>
            </a:r>
            <a:endParaRPr lang="ru-RU" b="1" i="1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соц.работников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221 379,14 тенге, в 2020 году 127 206,5 тенге, </a:t>
            </a:r>
            <a:endParaRPr lang="ru-RU" b="1" i="1" dirty="0"/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 психологов 288 849,22 тенге, в 2020 году 142 611,4 тенге. </a:t>
            </a:r>
            <a:endParaRPr lang="ru-RU" b="1" i="1" dirty="0">
              <a:effectLst/>
            </a:endParaRPr>
          </a:p>
        </p:txBody>
      </p:sp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132650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рачи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0153" y="201322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рачи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327688" y="226708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СМП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455581" y="189188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СМП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898764" y="243096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ММП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23099" y="201322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ММП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87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53392"/>
            <a:ext cx="7308304" cy="92697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обеспечение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0"/>
            <a:ext cx="1071021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лекарственное обеспечение составили 207 014,59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тыс.тенге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8,08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от общего расхода ,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2020 году 207 378,66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тыс.тенге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13,03% в структуре общих расходов. Расходы по медикаментам и изделиям медицинского назначения остались на уровне 2020 года, связано с тем, что с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 года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 дезинфицирующих средств проводиться как товар и не относиться к изделиям медицинского назначения (закуп дезинфицирующих средств в 2020 году составил 33 956,55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тыс.тенге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b="1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51480398"/>
              </p:ext>
            </p:extLst>
          </p:nvPr>
        </p:nvGraphicFramePr>
        <p:xfrm>
          <a:off x="-108520" y="2600330"/>
          <a:ext cx="10729192" cy="406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4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73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поликлиники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64084" cy="11535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496" y="1556792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было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единицы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оборудования поликлиникой на сумму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23168,1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 (в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собственных средств – 9074,61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" y="787050"/>
            <a:ext cx="8149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медицинским оборудованием на конец 2021 года составляет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91%,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5716363"/>
              </p:ext>
            </p:extLst>
          </p:nvPr>
        </p:nvGraphicFramePr>
        <p:xfrm>
          <a:off x="-1764704" y="2348880"/>
          <a:ext cx="8856984" cy="427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76044" y="2970054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Получены 3 лабораторных анализаторов безвозмездно: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Анализатор СОЭ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1963,5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тыс.тг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Иммунологический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7000,0тыс.тег.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Гематологический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4500,0тыс.тг.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92080" y="2275131"/>
            <a:ext cx="0" cy="403418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-42723"/>
            <a:ext cx="78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человеческими ресурсами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12100"/>
              </p:ext>
            </p:extLst>
          </p:nvPr>
        </p:nvGraphicFramePr>
        <p:xfrm>
          <a:off x="0" y="1341438"/>
          <a:ext cx="9143999" cy="55165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{BDBED569-4797-4DF1-A0F4-6AAB3CD982D8}</a:tableStyleId>
              </a:tblPr>
              <a:tblGrid>
                <a:gridCol w="4929809">
                  <a:extLst>
                    <a:ext uri="{9D8B030D-6E8A-4147-A177-3AD203B41FA5}">
                      <a16:colId xmlns:a16="http://schemas.microsoft.com/office/drawing/2014/main" xmlns="" val="1438804225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xmlns="" val="2698544536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xmlns="" val="2868078380"/>
                    </a:ext>
                  </a:extLst>
                </a:gridCol>
              </a:tblGrid>
              <a:tr h="44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2020г.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2021г.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639615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сотрудников</a:t>
                      </a:r>
                      <a:endParaRPr lang="ru-RU" sz="1200" b="1" i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395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7692972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Врачи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6082167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СМР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98,6%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6593503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Укомплектованность кадрами</a:t>
                      </a:r>
                      <a:endParaRPr lang="ru-RU" sz="1200" b="1" i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3558656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Врачи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98,6%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9637356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СМР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98,2%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5818436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Текучесть кадров</a:t>
                      </a:r>
                      <a:endParaRPr lang="ru-RU" sz="1200" b="1" i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3,2%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648855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Имеют квалификационные категории</a:t>
                      </a:r>
                      <a:endParaRPr lang="ru-RU" sz="1200" b="1" i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6859409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Врачи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5728608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СМР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1157427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Прошли обучение</a:t>
                      </a:r>
                      <a:endParaRPr lang="ru-RU" sz="1200" b="1" i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3584184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Врачи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326622"/>
                  </a:ext>
                </a:extLst>
              </a:tr>
              <a:tr h="39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СМР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4189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-319046" y="124623"/>
            <a:ext cx="8892480" cy="77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человеческими ресурсами</a:t>
            </a:r>
            <a:endParaRPr lang="ru-RU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0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019650"/>
            <a:ext cx="88376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составили – 15 129 629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тенге (в 2020г. – 11415,62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из средств СКПН на обучение сотрудников по порталу ДКПН направлено – 4 469 950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тенге (в 2020г. – 8108,21тыс.тенге).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средств, выделенных на обучение по СКПН составило 100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на циклах повышения квалификации обучено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медсестер, были организованы выездные циклы на базе поликлиники.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циклам обучения: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программы управления хроническими неинфекционными заболеваниями» – 25 врачей;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ранней диагностики злокачественных новообразований на уровне ПМСП» – 32 врача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«Грудное вскармливание» – 30 врачей по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циклу;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медицинской помощи при неотложных состояниях: BLS, ALS, PHTLS – 31 врач и 79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поликлинике активно практикуется каскадный метод обучения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клинической базой кафедры общей врачебной практики №1, кафедры отоларингологии, кафедры внутренних болезней №1 со смежными дисциплинами, кафедры инфекционных болезней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им.С.Д.Асфендиярова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Казахстанско – Российского медицинского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41971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04499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19921"/>
              </p:ext>
            </p:extLst>
          </p:nvPr>
        </p:nvGraphicFramePr>
        <p:xfrm>
          <a:off x="182065" y="1250578"/>
          <a:ext cx="8803348" cy="5557104"/>
        </p:xfrm>
        <a:graphic>
          <a:graphicData uri="http://schemas.openxmlformats.org/drawingml/2006/table">
            <a:tbl>
              <a:tblPr firstRow="1" firstCol="1" bandRow="1"/>
              <a:tblGrid>
                <a:gridCol w="278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8040"/>
                <a:gridCol w="1178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9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индикаторов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Пороговое значение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 за 2020 год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Баллы по</a:t>
                      </a:r>
                      <a:r>
                        <a:rPr lang="ru-RU" sz="800" b="1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итогу 2020г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 за 2021 год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Баллы по итогу 2021г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3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аккредитации медицинской организации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8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категория)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8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категория)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Функционирование сайта медицинской организации, активное его использование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51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финансовых средств, снятых за некачественное оказание медицинской помощи Фондом обязательного медицинского страхования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Снижение в сравнении с предыдущим отчетным периодом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Снижение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Снижение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Кредиторская </a:t>
                      </a: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задолженность </a:t>
                      </a: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долгосрочная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 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 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 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98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Финансовая эффективность медицинской организации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Рентабельность выше 2,5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Обоснованные жалоба за отчетный преиод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98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удовлетворенности граждан качеством медицинских услуг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45%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559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Соотношение средней </a:t>
                      </a: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заработной </a:t>
                      </a: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платы на 1 ставку врача к средней </a:t>
                      </a: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заработной </a:t>
                      </a: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плате в экономике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0,95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1,20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1,20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Текучесть производственного персонала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более 3%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98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удовлетворенности медицинского персонала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70%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сотрудников, прошедших повышение квалификации, переподготовку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25%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Укомплектованность кадрами: общая (по всем категориям работников)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85%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клинических специалистов, владеющих английском языком на уровне Intermediate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10%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Увелечение доли цифровизации лечебного процесса (переход на безбумажный оборот) 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80-90%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10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заполнения электронного Паспорта здоровья (ЭПЗ)</a:t>
                      </a:r>
                      <a:endParaRPr lang="ru-RU" sz="8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90%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847">
                <a:tc gridSpan="2"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  Итого: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579" marR="30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388" y="493481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15 индикаторов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были достигнуты на 100% (74 балла),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2020г.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на 100% (74 балла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6642" cy="101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7757" y="173663"/>
            <a:ext cx="5998265" cy="937009"/>
            <a:chOff x="432046" y="72000"/>
            <a:chExt cx="5998265" cy="106764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32046" y="72000"/>
              <a:ext cx="5998265" cy="10676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4164" y="124118"/>
              <a:ext cx="5894029" cy="963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Миссия: </a:t>
              </a:r>
              <a:endParaRPr lang="ru-RU" sz="4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" y="2276872"/>
            <a:ext cx="5998984" cy="97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8" y="4464407"/>
            <a:ext cx="599916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5876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Обеспечение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доступности и качества медицинской помощи прикрепленному населению, направленное на сохранение и улучшение здоровья граждан.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14096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поликлиника №3 – пример передовой, современной, конкурентоспособной, динамически развивающейся медицинской организации, которая оказывает  качественную и доступную медицинскую помощь, удовлетворяющая потребности населения.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5686" y="5301208"/>
            <a:ext cx="8084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Сохранение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укрепление здоровья обслуживаемого населения на основе внедрения современных и эффективных диагностических, лечебно-профилактических и организационных технологий.</a:t>
            </a:r>
          </a:p>
        </p:txBody>
      </p:sp>
      <p:pic>
        <p:nvPicPr>
          <p:cNvPr id="15" name="Рисунок 14" descr="C:\Users\defaultuser0\Downloads\WhatsApp Image 2022-01-12 at 15.55.31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5453"/>
            <a:ext cx="1164084" cy="109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34054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76672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 KPI за 2021 год были достигнуты на 100%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(85 баллов),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достигнуты на 94% (80 баллов).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5948"/>
              </p:ext>
            </p:extLst>
          </p:nvPr>
        </p:nvGraphicFramePr>
        <p:xfrm>
          <a:off x="206060" y="1240494"/>
          <a:ext cx="8830436" cy="5555662"/>
        </p:xfrm>
        <a:graphic>
          <a:graphicData uri="http://schemas.openxmlformats.org/drawingml/2006/table">
            <a:tbl>
              <a:tblPr firstRow="1" firstCol="1" bandRow="1"/>
              <a:tblGrid>
                <a:gridCol w="246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3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4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796"/>
                <a:gridCol w="1011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43"/>
              </a:tblGrid>
              <a:tr h="25240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Пороговое значение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 за 2020 год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Баллы по итогам</a:t>
                      </a:r>
                      <a:r>
                        <a:rPr lang="ru-RU" sz="700" b="1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2020г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 за 2021 год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Баллы по итогам 2021г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Детская смертность от 7 дней до 5 лет, предотвратимой на уровне ПМСП (ОКИ, ОРИ)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случаев материнской смертности, предотвратимых на уровне ПМСП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11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младенческой смертности на дому.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100 % отсутствие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71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болезней системы кровообращения: инфаркт миокарда, ОНМК.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более 20%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21,00</a:t>
                      </a: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22,00%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7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осмотрами (годовой план и выполнение по плану за год)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37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Своевременно диагностированный туберкулез легких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98,9%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Впервые выявленные случаи злокачественного </a:t>
                      </a:r>
                      <a:r>
                        <a:rPr lang="ru-RU" sz="7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новобразования</a:t>
                      </a: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визиуальной</a:t>
                      </a: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локализации 1-2 стадии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63,8%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Увелечение удельного веса ВОП из общего количества врачей ПМСП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32%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государственных услуг, оказанных в электронном формате через egov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30%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36,2%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37,6%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673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Охват пациентов программой управления заболеваниями - (ПУЗ) с нозологиями Артериальная гипертония, Хроническая сердечная недостаточность, сахарный диабет 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10% пациентов, находящихся на Д учете </a:t>
                      </a: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 40%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60,3%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61,8%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Охват патронажными посещениями новорожденных в первые 3 суток после выписки из роддома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Эффективность лечения новыми случаями туберкулеза с сохраненной чувствительностью и бактериовыделением.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85%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471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Эффектиивность лечения больных туберкулезом с множественно - лекарственной устойчивостью, пролечанных препаратами второго ряда.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75%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первичных злокачественных новообразований визуально-доступных локализации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более 9,6%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6,5%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9,5%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471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пациентов, вовлеченных в ПУЗ с СД достигшим снижения контрольного уровня гликированного гемоглабина (HBA1C≤7)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лиц, экстренно госпитализированных в стационары из общего числа участвующих в ПУЗ по ХСН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лиц, перенесших инсульт (ОНМК), инфаркт миокарда (ОИМ) из общего числа лиц, участвующих в ПУЗ. 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7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0,10%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6311">
                <a:tc gridSpan="2"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Итого: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         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23" marR="2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6642" cy="101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6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80" y="188640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49561" y="-32705"/>
            <a:ext cx="911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Половозрастная структура прикрепленного 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населения: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20" y="5842337"/>
            <a:ext cx="876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прикрепленного населения 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2021 год – 8076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открепленного населения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2021год – 7500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70338623"/>
              </p:ext>
            </p:extLst>
          </p:nvPr>
        </p:nvGraphicFramePr>
        <p:xfrm>
          <a:off x="4932040" y="1484784"/>
          <a:ext cx="413751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77292989"/>
              </p:ext>
            </p:extLst>
          </p:nvPr>
        </p:nvGraphicFramePr>
        <p:xfrm>
          <a:off x="1835696" y="3552457"/>
          <a:ext cx="4752528" cy="264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6699" y="763421"/>
            <a:ext cx="5713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Всего прикрепленного населения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66380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(в 2020г. -66761)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9619872"/>
              </p:ext>
            </p:extLst>
          </p:nvPr>
        </p:nvGraphicFramePr>
        <p:xfrm>
          <a:off x="0" y="1484784"/>
          <a:ext cx="48600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06" y="0"/>
            <a:ext cx="7666263" cy="87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Характеристика населения</a:t>
            </a:r>
            <a:endParaRPr lang="ru-RU" sz="4000" b="1" i="1" dirty="0"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9700" y="216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95231"/>
              </p:ext>
            </p:extLst>
          </p:nvPr>
        </p:nvGraphicFramePr>
        <p:xfrm>
          <a:off x="251519" y="1052736"/>
          <a:ext cx="8496944" cy="554968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12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7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пунктов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населения на начала года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67 714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65 807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</a:t>
                      </a:r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года 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65 807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66 380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годовая численность населения 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66 761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66 094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общей численности: женщин всего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37 913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38 172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мужчин всего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27 894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28 208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 фертильного возраста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17 701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17 656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(до 14 лет)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14 609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14 829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дети до 6 лет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7 095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дети до года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подростков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50 139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49 332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работающих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28 568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пенсионеров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12 450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трудоспособного населения (от взрослого населения)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37 436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36 882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CDFE2"/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8" name="Рисунок 7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0"/>
            <a:ext cx="1091885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5206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Структура посещаемости прикрепленного </a:t>
            </a:r>
          </a:p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18" y="5206"/>
            <a:ext cx="936982" cy="9755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8406035"/>
              </p:ext>
            </p:extLst>
          </p:nvPr>
        </p:nvGraphicFramePr>
        <p:xfrm>
          <a:off x="197766" y="2132856"/>
          <a:ext cx="459208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5" y="1196075"/>
            <a:ext cx="419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Всего посещений за 2021год – 407895 (2020год – 406615)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0441778"/>
              </p:ext>
            </p:extLst>
          </p:nvPr>
        </p:nvGraphicFramePr>
        <p:xfrm>
          <a:off x="4880923" y="2027071"/>
          <a:ext cx="4211960" cy="45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8631" y="1196752"/>
            <a:ext cx="419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Количество посещения на 1 жителя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5383"/>
            <a:ext cx="781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Структура общей заболеваемости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1714"/>
            <a:ext cx="7794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заболеваемость составляет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1049,5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1000 населения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spcBef>
                <a:spcPct val="2000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831,5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). В связи с эпидемиологической ситуацией отмечается значительный рост общей заболеваемости за счет инфекции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4413813"/>
              </p:ext>
            </p:extLst>
          </p:nvPr>
        </p:nvGraphicFramePr>
        <p:xfrm>
          <a:off x="167556" y="2036709"/>
          <a:ext cx="897644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61562" y="6504166"/>
            <a:ext cx="1882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8278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593812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Структура первичной заболеваемости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548680"/>
            <a:ext cx="8173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Первичная заболеваемость составляет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563,5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1000 населения, по сравнению с 2020 годом отмечается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увеличение (в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2020 году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312,5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). Отмечается рост заболеваемости за счет пандемии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инфекции.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4421836"/>
              </p:ext>
            </p:extLst>
          </p:nvPr>
        </p:nvGraphicFramePr>
        <p:xfrm>
          <a:off x="165054" y="1564342"/>
          <a:ext cx="8976444" cy="50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23677" y="6381328"/>
            <a:ext cx="1882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2834" y="1121665"/>
            <a:ext cx="63218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на диспансерном учете состоят – 12001,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4 нозологиям – 9303,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охвачено ПУЗ – 5746.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95" y="-78664"/>
            <a:ext cx="781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управления заболеваниями</a:t>
            </a:r>
            <a:endParaRPr lang="ru-RU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89698081"/>
              </p:ext>
            </p:extLst>
          </p:nvPr>
        </p:nvGraphicFramePr>
        <p:xfrm>
          <a:off x="251520" y="1988840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81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злокачественными новообразованиями </a:t>
            </a:r>
          </a:p>
        </p:txBody>
      </p:sp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60" y="27370"/>
            <a:ext cx="1204840" cy="11640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8331512"/>
              </p:ext>
            </p:extLst>
          </p:nvPr>
        </p:nvGraphicFramePr>
        <p:xfrm>
          <a:off x="172252" y="980728"/>
          <a:ext cx="878497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085184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Поликлиника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2019 года  участвует в пилотном проекте МЗ РК по раннему выявлению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онкопатологии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внедрения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онкотеста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 2021 году прошли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онкотест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12698 человек, в 2020 году 12022 человека. Заполнено форм 090 - 1334, в 2020 году 1181. Выявлено злокачественных новообразований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- 29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2020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-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</p:txBody>
      </p:sp>
    </p:spTree>
    <p:extLst>
      <p:ext uri="{BB962C8B-B14F-4D97-AF65-F5344CB8AC3E}">
        <p14:creationId xmlns:p14="http://schemas.microsoft.com/office/powerpoint/2010/main" val="253362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8229600" cy="1143000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туберкулезом</a:t>
            </a:r>
            <a:endParaRPr lang="ru-RU" sz="4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74842927"/>
              </p:ext>
            </p:extLst>
          </p:nvPr>
        </p:nvGraphicFramePr>
        <p:xfrm>
          <a:off x="15472" y="908721"/>
          <a:ext cx="89289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22" y="93216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4437112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Индикаторы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карты:  </a:t>
            </a:r>
          </a:p>
          <a:p>
            <a:pPr lvl="0" algn="just" fontAlgn="auto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1.Охват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амбулаторным лечением впервые выявленных больных ТБ без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бактериовыделения: выявлено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ТБ без бактериовыделения 8 человек, из них стационарно лечились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амбулаторно – 7. Охват - 100%.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Охват больных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генетическими методами выявления и диагностики – 100%.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социальной помощи больным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100%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4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97" y="4312294"/>
            <a:ext cx="89366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причинам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смерти: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1-м месте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кровообращения – 32,3%;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2-м месте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инфекция – 19,3%;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3-м месте злокачественные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новообразования – 12,9%;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4-м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месте болезни органов дыхания –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6,6%.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зарегистрировано 95 летальных исходов в стационаре от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-19, все в возрасте старше 60 лет, из них старше 80 лет - 23 человека. У всех пациентов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имелись сопутствующие тяжелые патологии: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БСК в  78 случаях, СД в 12 случаях,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случаях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Рост показателей смертности связан с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внедрением введения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умерших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РПН частными судебными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мед.экспертами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вскрытия тела с диагнозом БСК.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852" y="-140145"/>
            <a:ext cx="817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общей смертности населения </a:t>
            </a:r>
            <a:endParaRPr lang="ru-RU" sz="36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8278"/>
            <a:ext cx="1308100" cy="130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30200957"/>
              </p:ext>
            </p:extLst>
          </p:nvPr>
        </p:nvGraphicFramePr>
        <p:xfrm>
          <a:off x="3989081" y="1408113"/>
          <a:ext cx="5154920" cy="281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5566185"/>
              </p:ext>
            </p:extLst>
          </p:nvPr>
        </p:nvGraphicFramePr>
        <p:xfrm>
          <a:off x="69230" y="1401004"/>
          <a:ext cx="4139952" cy="281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640" y="920087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Общая смертность населения 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750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человек (в 2020 году 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438)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006" y="3820705"/>
            <a:ext cx="110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795354"/>
            <a:ext cx="106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11560" y="313657"/>
            <a:ext cx="5998265" cy="1067646"/>
            <a:chOff x="432046" y="452733"/>
            <a:chExt cx="5998265" cy="106764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32046" y="452733"/>
              <a:ext cx="5998265" cy="106764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4164" y="504851"/>
              <a:ext cx="5894029" cy="963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r>
                <a:rPr lang="ru-RU" sz="40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203"/>
            <a:ext cx="1236092" cy="12559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63678" y="1484784"/>
            <a:ext cx="83127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национального проекта "Качественное и доступное здравоохранение для каждого гражданина "Здоровая нация";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Обеспечение эффективной работы социально-ориентированной модели ПМСП с акцентом на профилактическую работу;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Обеспечение доступности и качества медицинских услуг за счет развития общеврачебной/семейной практики.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Обеспечение экономической устойчивости предприятия путем правильного планирования, распределения и эффективного использования имеющихся ресурсов (финансовых, материально-технических, кадровых и др.), укрепления материально-технической базы; расширения видов и объема оказываемых медицинских услуг, внедрения современных медицинских технологий;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 Усиление кадрового состава путем привлечения профессиональных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40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0030" y="45840"/>
            <a:ext cx="740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45474"/>
              </p:ext>
            </p:extLst>
          </p:nvPr>
        </p:nvGraphicFramePr>
        <p:xfrm>
          <a:off x="0" y="1174277"/>
          <a:ext cx="9144002" cy="55983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064071">
                  <a:extLst>
                    <a:ext uri="{9D8B030D-6E8A-4147-A177-3AD203B41FA5}">
                      <a16:colId xmlns:a16="http://schemas.microsoft.com/office/drawing/2014/main" xmlns="" val="1179418827"/>
                    </a:ext>
                  </a:extLst>
                </a:gridCol>
                <a:gridCol w="750333">
                  <a:extLst>
                    <a:ext uri="{9D8B030D-6E8A-4147-A177-3AD203B41FA5}">
                      <a16:colId xmlns:a16="http://schemas.microsoft.com/office/drawing/2014/main" xmlns="" val="3114117560"/>
                    </a:ext>
                  </a:extLst>
                </a:gridCol>
                <a:gridCol w="1172394">
                  <a:extLst>
                    <a:ext uri="{9D8B030D-6E8A-4147-A177-3AD203B41FA5}">
                      <a16:colId xmlns:a16="http://schemas.microsoft.com/office/drawing/2014/main" xmlns="" val="3216406830"/>
                    </a:ext>
                  </a:extLst>
                </a:gridCol>
                <a:gridCol w="1047338">
                  <a:extLst>
                    <a:ext uri="{9D8B030D-6E8A-4147-A177-3AD203B41FA5}">
                      <a16:colId xmlns:a16="http://schemas.microsoft.com/office/drawing/2014/main" xmlns="" val="2339265147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2225089438"/>
                    </a:ext>
                  </a:extLst>
                </a:gridCol>
              </a:tblGrid>
              <a:tr h="32294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Показатель: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2020г.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г.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600095"/>
                  </a:ext>
                </a:extLst>
              </a:tr>
              <a:tr h="32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‰, %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‰, %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78540701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1134,6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68294846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умерло от отдельных причин ССЗ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06922649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в.т.ч. инсульт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09113427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инфаркт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21038053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онкологические заболевания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28527558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заболевания органов дыхания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0094438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U07.1 </a:t>
                      </a:r>
                      <a:r>
                        <a:rPr lang="ru-RU" sz="17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Коронавирусная</a:t>
                      </a:r>
                      <a:r>
                        <a:rPr lang="ru-RU" sz="17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14916444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U07.2 </a:t>
                      </a:r>
                      <a:r>
                        <a:rPr lang="ru-RU" sz="17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Коронавирусная</a:t>
                      </a:r>
                      <a:r>
                        <a:rPr lang="ru-RU" sz="17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инфекция 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12457489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заболевания органов пищеварения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6085229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заболевания мочеполовой системы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4767928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заболевания костно-мышечной системы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4297909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травмы и отравления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51015464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 диабет 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63267393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0609263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нервной системы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86785188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самоубийства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23748778"/>
                  </a:ext>
                </a:extLst>
              </a:tr>
              <a:tr h="29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5351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516" y="-21393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</a:t>
            </a:r>
          </a:p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1802908"/>
              </p:ext>
            </p:extLst>
          </p:nvPr>
        </p:nvGraphicFramePr>
        <p:xfrm>
          <a:off x="467544" y="1196752"/>
          <a:ext cx="4320480" cy="376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8990532"/>
              </p:ext>
            </p:extLst>
          </p:nvPr>
        </p:nvGraphicFramePr>
        <p:xfrm>
          <a:off x="5004048" y="1302046"/>
          <a:ext cx="4013152" cy="519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593809" y="3299364"/>
            <a:ext cx="203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 10 000 работающих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93492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Показатель первичного выхода </a:t>
            </a:r>
            <a:r>
              <a:rPr lang="ru-RU" dirty="0"/>
              <a:t>на </a:t>
            </a:r>
            <a:r>
              <a:rPr lang="ru-RU" dirty="0" smtClean="0"/>
              <a:t>инвалидность в 2020г. значительно </a:t>
            </a:r>
            <a:r>
              <a:rPr lang="ru-RU" dirty="0"/>
              <a:t>меньше, </a:t>
            </a:r>
            <a:r>
              <a:rPr lang="ru-RU" dirty="0" smtClean="0"/>
              <a:t>т.к</a:t>
            </a:r>
            <a:r>
              <a:rPr lang="ru-RU" dirty="0"/>
              <a:t>. переосвидетельствование </a:t>
            </a:r>
            <a:r>
              <a:rPr lang="ru-RU" dirty="0" smtClean="0"/>
              <a:t>в этот период было заочным, в связи с введением ЧП и карантинными мерами.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845500"/>
            <a:ext cx="482453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80716"/>
            <a:ext cx="4824536" cy="3564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52431"/>
              </p:ext>
            </p:extLst>
          </p:nvPr>
        </p:nvGraphicFramePr>
        <p:xfrm>
          <a:off x="105341" y="1191521"/>
          <a:ext cx="8911860" cy="536181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46750">
                  <a:extLst>
                    <a:ext uri="{9D8B030D-6E8A-4147-A177-3AD203B41FA5}">
                      <a16:colId xmlns:a16="http://schemas.microsoft.com/office/drawing/2014/main" xmlns="" val="1912318396"/>
                    </a:ext>
                  </a:extLst>
                </a:gridCol>
                <a:gridCol w="711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835">
                  <a:extLst>
                    <a:ext uri="{9D8B030D-6E8A-4147-A177-3AD203B41FA5}">
                      <a16:colId xmlns:a16="http://schemas.microsoft.com/office/drawing/2014/main" xmlns="" val="3635756549"/>
                    </a:ext>
                  </a:extLst>
                </a:gridCol>
                <a:gridCol w="782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668">
                  <a:extLst>
                    <a:ext uri="{9D8B030D-6E8A-4147-A177-3AD203B41FA5}">
                      <a16:colId xmlns:a16="http://schemas.microsoft.com/office/drawing/2014/main" xmlns="" val="37329738"/>
                    </a:ext>
                  </a:extLst>
                </a:gridCol>
                <a:gridCol w="7309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767">
                  <a:extLst>
                    <a:ext uri="{9D8B030D-6E8A-4147-A177-3AD203B41FA5}">
                      <a16:colId xmlns:a16="http://schemas.microsoft.com/office/drawing/2014/main" xmlns="" val="542530410"/>
                    </a:ext>
                  </a:extLst>
                </a:gridCol>
                <a:gridCol w="782835">
                  <a:extLst>
                    <a:ext uri="{9D8B030D-6E8A-4147-A177-3AD203B41FA5}">
                      <a16:colId xmlns:a16="http://schemas.microsoft.com/office/drawing/2014/main" xmlns="" val="1595037402"/>
                    </a:ext>
                  </a:extLst>
                </a:gridCol>
                <a:gridCol w="9963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51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06096">
                  <a:extLst>
                    <a:ext uri="{9D8B030D-6E8A-4147-A177-3AD203B41FA5}">
                      <a16:colId xmlns:a16="http://schemas.microsoft.com/office/drawing/2014/main" xmlns="" val="2678006113"/>
                    </a:ext>
                  </a:extLst>
                </a:gridCol>
              </a:tblGrid>
              <a:tr h="161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2020г.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Осмотрено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2020г.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за 2021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вып-ия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2020г.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вып-ия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2021г.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больных/взято на Д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учет,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больных/взято на Д учет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2021г.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выявляемости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2020г.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выявляемости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20201г.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46770828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16529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16529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2731/2731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1414/1414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3674604"/>
                  </a:ext>
                </a:extLst>
              </a:tr>
              <a:tr h="29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5417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680/680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27/27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49205974"/>
                  </a:ext>
                </a:extLst>
              </a:tr>
              <a:tr h="34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6193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35/35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17911576"/>
                  </a:ext>
                </a:extLst>
              </a:tr>
              <a:tr h="294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Глаукома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6591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2/2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5877704"/>
                  </a:ext>
                </a:extLst>
              </a:tr>
              <a:tr h="29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РШМ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3100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116/116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164/164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80464987"/>
                  </a:ext>
                </a:extLst>
              </a:tr>
              <a:tr h="29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РМЖ</a:t>
                      </a: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2600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116/116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840/840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45353961"/>
                  </a:ext>
                </a:extLst>
              </a:tr>
              <a:tr h="29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КРР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3000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8/8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4211089"/>
                  </a:ext>
                </a:extLst>
              </a:tr>
              <a:tr h="383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178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0/0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61562167"/>
                  </a:ext>
                </a:extLst>
              </a:tr>
              <a:tr h="32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ПФР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6892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407/407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196/196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9941207"/>
                  </a:ext>
                </a:extLst>
              </a:tr>
              <a:tr h="390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50500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40746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55233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45155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3979/3979</a:t>
                      </a:r>
                      <a:endParaRPr lang="ru-RU" sz="1200" b="1" dirty="0"/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2666/2666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30933380"/>
                  </a:ext>
                </a:extLst>
              </a:tr>
            </a:tbl>
          </a:graphicData>
        </a:graphic>
      </p:graphicFrame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6082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1926" y="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Профилактические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скрининговые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осмотры 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-202852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педиатрической службы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4029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поступило новорожденных на участки – 972 человек (в 2020 году 995), посещены в первые 3 дня все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972 детей (100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56786485"/>
              </p:ext>
            </p:extLst>
          </p:nvPr>
        </p:nvGraphicFramePr>
        <p:xfrm>
          <a:off x="251520" y="2160113"/>
          <a:ext cx="8640960" cy="443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68139" y="1698448"/>
            <a:ext cx="629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здоровья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за 2021год: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4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39" y="275951"/>
            <a:ext cx="8664237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педиатрической службы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54001"/>
              </p:ext>
            </p:extLst>
          </p:nvPr>
        </p:nvGraphicFramePr>
        <p:xfrm>
          <a:off x="179513" y="1772817"/>
          <a:ext cx="8837687" cy="488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017">
                  <a:extLst>
                    <a:ext uri="{9D8B030D-6E8A-4147-A177-3AD203B41FA5}">
                      <a16:colId xmlns:a16="http://schemas.microsoft.com/office/drawing/2014/main" xmlns="" val="2776680368"/>
                    </a:ext>
                  </a:extLst>
                </a:gridCol>
                <a:gridCol w="1284119">
                  <a:extLst>
                    <a:ext uri="{9D8B030D-6E8A-4147-A177-3AD203B41FA5}">
                      <a16:colId xmlns:a16="http://schemas.microsoft.com/office/drawing/2014/main" xmlns="" val="145106073"/>
                    </a:ext>
                  </a:extLst>
                </a:gridCol>
                <a:gridCol w="1265309">
                  <a:extLst>
                    <a:ext uri="{9D8B030D-6E8A-4147-A177-3AD203B41FA5}">
                      <a16:colId xmlns:a16="http://schemas.microsoft.com/office/drawing/2014/main" xmlns="" val="2500291542"/>
                    </a:ext>
                  </a:extLst>
                </a:gridCol>
                <a:gridCol w="1266121">
                  <a:extLst>
                    <a:ext uri="{9D8B030D-6E8A-4147-A177-3AD203B41FA5}">
                      <a16:colId xmlns:a16="http://schemas.microsoft.com/office/drawing/2014/main" xmlns="" val="166480936"/>
                    </a:ext>
                  </a:extLst>
                </a:gridCol>
                <a:gridCol w="1266121">
                  <a:extLst>
                    <a:ext uri="{9D8B030D-6E8A-4147-A177-3AD203B41FA5}">
                      <a16:colId xmlns:a16="http://schemas.microsoft.com/office/drawing/2014/main" xmlns="" val="3204628376"/>
                    </a:ext>
                  </a:extLst>
                </a:gridCol>
              </a:tblGrid>
              <a:tr h="3679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пунктов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год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524358"/>
                  </a:ext>
                </a:extLst>
              </a:tr>
              <a:tr h="36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76036397"/>
                  </a:ext>
                </a:extLst>
              </a:tr>
              <a:tr h="912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младенческой смертности, не зависящие от ПМСП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‰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                                                                                                                                                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49135720"/>
                  </a:ext>
                </a:extLst>
              </a:tr>
              <a:tr h="6001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 всего детей от 0 до 14л.11.м29 </a:t>
                      </a: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                                                                                                                                                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6859684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0 до 1 года жизни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68751280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от 0 до 28 дней жизни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46498779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0 до 7 дней жизни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8918592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1 мес.  жизни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8485758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поступили на участок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0837527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Умерли: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66010187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роддомах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87097878"/>
                  </a:ext>
                </a:extLst>
              </a:tr>
            </a:tbl>
          </a:graphicData>
        </a:graphic>
      </p:graphicFrame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76772" y="1173852"/>
            <a:ext cx="399045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MS Mincho"/>
                <a:cs typeface="Arial" panose="020B0604020202020204" pitchFamily="34" charset="0"/>
              </a:rPr>
              <a:t>Младенческая смертность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84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76262"/>
              </p:ext>
            </p:extLst>
          </p:nvPr>
        </p:nvGraphicFramePr>
        <p:xfrm>
          <a:off x="251519" y="1052727"/>
          <a:ext cx="8712968" cy="554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137">
                  <a:extLst>
                    <a:ext uri="{9D8B030D-6E8A-4147-A177-3AD203B41FA5}">
                      <a16:colId xmlns:a16="http://schemas.microsoft.com/office/drawing/2014/main" xmlns="" val="1037480986"/>
                    </a:ext>
                  </a:extLst>
                </a:gridCol>
                <a:gridCol w="1322390">
                  <a:extLst>
                    <a:ext uri="{9D8B030D-6E8A-4147-A177-3AD203B41FA5}">
                      <a16:colId xmlns:a16="http://schemas.microsoft.com/office/drawing/2014/main" xmlns="" val="1643336371"/>
                    </a:ext>
                  </a:extLst>
                </a:gridCol>
                <a:gridCol w="1139797">
                  <a:extLst>
                    <a:ext uri="{9D8B030D-6E8A-4147-A177-3AD203B41FA5}">
                      <a16:colId xmlns:a16="http://schemas.microsoft.com/office/drawing/2014/main" xmlns="" val="2653604048"/>
                    </a:ext>
                  </a:extLst>
                </a:gridCol>
                <a:gridCol w="1254822">
                  <a:extLst>
                    <a:ext uri="{9D8B030D-6E8A-4147-A177-3AD203B41FA5}">
                      <a16:colId xmlns:a16="http://schemas.microsoft.com/office/drawing/2014/main" xmlns="" val="3174738938"/>
                    </a:ext>
                  </a:extLst>
                </a:gridCol>
                <a:gridCol w="1254822">
                  <a:extLst>
                    <a:ext uri="{9D8B030D-6E8A-4147-A177-3AD203B41FA5}">
                      <a16:colId xmlns:a16="http://schemas.microsoft.com/office/drawing/2014/main" xmlns="" val="3651433570"/>
                    </a:ext>
                  </a:extLst>
                </a:gridCol>
              </a:tblGrid>
              <a:tr h="3465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год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661230"/>
                  </a:ext>
                </a:extLst>
              </a:tr>
              <a:tr h="346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71610813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АКДС+</a:t>
                      </a:r>
                      <a:r>
                        <a:rPr lang="en-US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k-KZ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ВГВ+ИПВ 1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95,30%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9378054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АКДС+</a:t>
                      </a:r>
                      <a:r>
                        <a:rPr lang="en-US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+ИПВ 2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70892025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АКДС+</a:t>
                      </a:r>
                      <a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Hib+</a:t>
                      </a: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ВГВ+ИПВ3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31541850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АКДС+</a:t>
                      </a:r>
                      <a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Hib+</a:t>
                      </a: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ИПВ4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12166077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АбКДС в 6 лет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28301200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ОПВ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01363815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ККП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33027199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Rv-</a:t>
                      </a: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ККП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59414732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ВГА1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09662095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ВГА2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32989745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Превенар 1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52150355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Превенар2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40671924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Превенар</a:t>
                      </a: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8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1493349"/>
                  </a:ext>
                </a:extLst>
              </a:tr>
              <a:tr h="34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Манту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3292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3704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365102"/>
                  </a:ext>
                </a:extLst>
              </a:tr>
            </a:tbl>
          </a:graphicData>
        </a:graphic>
      </p:graphicFrame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859"/>
            <a:ext cx="1043608" cy="1019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32859"/>
            <a:ext cx="5466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Иммунопрофилактика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2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7202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4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гинекологической службы</a:t>
            </a:r>
            <a:endParaRPr lang="ru-RU" sz="3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59581"/>
              </p:ext>
            </p:extLst>
          </p:nvPr>
        </p:nvGraphicFramePr>
        <p:xfrm>
          <a:off x="251520" y="1796716"/>
          <a:ext cx="8765681" cy="504748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910190">
                  <a:extLst>
                    <a:ext uri="{9D8B030D-6E8A-4147-A177-3AD203B41FA5}">
                      <a16:colId xmlns:a16="http://schemas.microsoft.com/office/drawing/2014/main" xmlns="" val="267718187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35143447"/>
                    </a:ext>
                  </a:extLst>
                </a:gridCol>
                <a:gridCol w="1767259">
                  <a:extLst>
                    <a:ext uri="{9D8B030D-6E8A-4147-A177-3AD203B41FA5}">
                      <a16:colId xmlns:a16="http://schemas.microsoft.com/office/drawing/2014/main" xmlns="" val="3268143459"/>
                    </a:ext>
                  </a:extLst>
                </a:gridCol>
              </a:tblGrid>
              <a:tr h="40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Показатели: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2021 г.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44351372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на учет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925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14039803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 недель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895-90,2%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829-92,8%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38054518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родов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56981797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-срочные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919-96%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917-97%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27886239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-преждевременные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48-4%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30- 3%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72136120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живых и мертвых всего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955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44228237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Живых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955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69467693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Двойня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6-двойни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8-двойни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65863876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роды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56989840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мертворожденные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2-2,0%о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45633305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2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62000">
                          <a:schemeClr val="accent1">
                            <a:lumMod val="60000"/>
                            <a:lumOff val="40000"/>
                          </a:schemeClr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96727749"/>
                  </a:ext>
                </a:extLst>
              </a:tr>
            </a:tbl>
          </a:graphicData>
        </a:graphic>
      </p:graphicFrame>
      <p:pic>
        <p:nvPicPr>
          <p:cNvPr id="4" name="Рисунок 3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6963" y="1053914"/>
            <a:ext cx="7488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родов за отчетный период - 925, на  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</a:t>
            </a:r>
            <a:r>
              <a:rPr kumimoji="0" lang="ru-RU" alt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родов  больше,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чем  в  прошлом  году (992).</a:t>
            </a:r>
            <a:endParaRPr kumimoji="0" lang="ru-RU" altLang="ru-RU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38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259632"/>
            <a:ext cx="89096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явка беременных составляет 92,8%,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прошлом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– 90,2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А так же на 8,8% выше городского показателя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84%). Из-за эпидемиологической  ситуации  по  стране  по 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инфекции  и  карантинных  мероприятий количество  взятых  на  учет, а  так же  количество  родов незначительно, но  снизилось. 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ПНС по итогам 12 месяцев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3,1%о, в абсолютных  цифрах – 3 случая, в прошлом году -   4 случая (4,0%о), городской  показатель -6,7%о,  т.е. в  1,5  раза  ниже  городского  показателя.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случая  ранняя  неонатальная  смертность, 1 в доношенном  сроке, 2 случая  недоношенные  в  сроках  26  и  30  недели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Все 3 случая были разобраны.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Мертворождаемость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0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ЭГП составляет 59% среди беременных (2021г. – 61%) не имеет тенденции к снижению.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ЭГП: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1место- анемия (36%),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2место –прочие заболевания (18%),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3место- заболевания мочевыделительной системы (8,7%),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4место-заболевания  эндокринной системы (6,9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-27202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4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гинекологической службы</a:t>
            </a:r>
            <a:endParaRPr lang="ru-RU" sz="3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542" y="5541934"/>
            <a:ext cx="8788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Уровень  абортов  по  отношению  к  родам  остается  очень  низкой, 1:18, по  городу  данный  показатель  составляет 1:8. Часть  женщин  по  данному  вопросу  обращаются  в  частные  медицинские  центры, сохраняя  конфиденциальность. Аборты  по  медицинским  показаниям  проведены  в  7 случаях, 6 из  них по  ВПР  плода, 1 случай  из-за  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экстрагенитальной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патологии  беременных. Аборты  по  социальным  показаниям – 0, криминальных  абортов  не  было.   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769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178604" y="1110345"/>
            <a:ext cx="13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Аборты:</a:t>
            </a:r>
            <a:endParaRPr lang="ru-RU" altLang="ru-RU" sz="1100" i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30708743"/>
              </p:ext>
            </p:extLst>
          </p:nvPr>
        </p:nvGraphicFramePr>
        <p:xfrm>
          <a:off x="755575" y="1538142"/>
          <a:ext cx="7632848" cy="40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-27202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4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гинекологической службы</a:t>
            </a:r>
            <a:endParaRPr lang="ru-RU" sz="3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16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89977"/>
            <a:ext cx="7597401" cy="655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Стационарозамещающие</a:t>
            </a:r>
            <a:r>
              <a:rPr lang="ru-RU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4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endParaRPr lang="ru-RU" sz="34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218" y="539849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26245" cy="10015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98580"/>
              </p:ext>
            </p:extLst>
          </p:nvPr>
        </p:nvGraphicFramePr>
        <p:xfrm>
          <a:off x="107504" y="1058883"/>
          <a:ext cx="8821489" cy="5532447"/>
        </p:xfrm>
        <a:graphic>
          <a:graphicData uri="http://schemas.openxmlformats.org/drawingml/2006/table">
            <a:tbl>
              <a:tblPr>
                <a:effectLst>
                  <a:outerShdw blurRad="228600" dist="50800" dir="540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4660409">
                  <a:extLst>
                    <a:ext uri="{9D8B030D-6E8A-4147-A177-3AD203B41FA5}">
                      <a16:colId xmlns:a16="http://schemas.microsoft.com/office/drawing/2014/main" xmlns="" val="552355673"/>
                    </a:ext>
                  </a:extLst>
                </a:gridCol>
                <a:gridCol w="1081882">
                  <a:extLst>
                    <a:ext uri="{9D8B030D-6E8A-4147-A177-3AD203B41FA5}">
                      <a16:colId xmlns:a16="http://schemas.microsoft.com/office/drawing/2014/main" xmlns="" val="1105490040"/>
                    </a:ext>
                  </a:extLst>
                </a:gridCol>
                <a:gridCol w="1081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5101">
                  <a:extLst>
                    <a:ext uri="{9D8B030D-6E8A-4147-A177-3AD203B41FA5}">
                      <a16:colId xmlns:a16="http://schemas.microsoft.com/office/drawing/2014/main" xmlns="" val="3932258773"/>
                    </a:ext>
                  </a:extLst>
                </a:gridCol>
                <a:gridCol w="8322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7632494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Пролечено в дневном стационаре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1849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89882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инвалидов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48141238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лиц старше 60-ти лет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1238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18136035"/>
                  </a:ext>
                </a:extLst>
              </a:tr>
              <a:tr h="2176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Пролечено: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1849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46513"/>
                  </a:ext>
                </a:extLst>
              </a:tr>
              <a:tr h="218889"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-сердечно-сосудистых больных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81273279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заболеваний органов дыхания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75563526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заболевания органов пищеварения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79485333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заболевания органов мочеполовой системы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07810434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заболевания нервной системы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93286045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костно-мышечной системы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72967093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крови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01256381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эндокринной системы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47017405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глаза и придаточного аппарата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38712693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кожи и подкожной клетчатки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25807883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беременность, роды и послеродовой период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17924840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врожденные аномалии, деформации и хромосомные нарушения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76901455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реабилитация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51681365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лечения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1849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081391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выздоровлением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40347920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улучшением 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1 841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2 072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2853268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без динамики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40703123"/>
                  </a:ext>
                </a:extLst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ухудшением госпитализировано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214" marR="8214" marT="8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6377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5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2758"/>
            <a:ext cx="4035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сведения:</a:t>
            </a:r>
            <a:endParaRPr lang="ru-RU" sz="40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ана\Downloads\WhatsApp Image 2022-02-11 at 11.10.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1925" y="3003292"/>
            <a:ext cx="3888431" cy="3412057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b="20378"/>
          <a:stretch/>
        </p:blipFill>
        <p:spPr>
          <a:xfrm>
            <a:off x="4932040" y="924283"/>
            <a:ext cx="2641554" cy="176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defaultuser0\Downloads\WhatsApp Image 2022-01-12 at 15.55.31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28" y="43384"/>
            <a:ext cx="1202472" cy="1124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6698" y="840833"/>
            <a:ext cx="47753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Городская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поликлиника №3 (ГП№3)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современная медицинская организация, оказывающая доврачебную медицинскую помощь, квалифицированную медицинскую помощь,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социальную помощь, специализированную медицинскую помощь,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стационарозамещающую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медицинскую помощь, скорую неотложную медицинскую помощь четвертой категории срочности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368" y="3501008"/>
            <a:ext cx="50337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открытия поликлиники -1934 год, год постройки нового здания – 1985г.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здания поликлиники составляет 6147,3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плановая мощность поликлиники - 500 посещений в смену, фактическая - 861. Функционирует дневной стационар на 36 коек с учетом двухсменного режима работы.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Поликлиника обслуживает прикрепленное население двух районов –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Алмалинский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Бостандыкский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ГОБМП и в системе ОСМС, в рамках добровольного медицинского страхования, а также в виде платных услуг. </a:t>
            </a:r>
          </a:p>
        </p:txBody>
      </p:sp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38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-35049"/>
            <a:ext cx="8030596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Стационарозамещающие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endParaRPr lang="ru-RU" sz="28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2916" y="633127"/>
            <a:ext cx="28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на дому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06606"/>
              </p:ext>
            </p:extLst>
          </p:nvPr>
        </p:nvGraphicFramePr>
        <p:xfrm>
          <a:off x="107503" y="1343147"/>
          <a:ext cx="8928993" cy="5254209"/>
        </p:xfrm>
        <a:graphic>
          <a:graphicData uri="http://schemas.openxmlformats.org/drawingml/2006/table">
            <a:tbl>
              <a:tblPr>
                <a:effectLst>
                  <a:innerShdw blurRad="419100">
                    <a:prstClr val="black"/>
                  </a:innerShdw>
                </a:effectLst>
              </a:tblPr>
              <a:tblGrid>
                <a:gridCol w="4810609">
                  <a:extLst>
                    <a:ext uri="{9D8B030D-6E8A-4147-A177-3AD203B41FA5}">
                      <a16:colId xmlns:a16="http://schemas.microsoft.com/office/drawing/2014/main" xmlns="" val="2211576564"/>
                    </a:ext>
                  </a:extLst>
                </a:gridCol>
                <a:gridCol w="1269078">
                  <a:extLst>
                    <a:ext uri="{9D8B030D-6E8A-4147-A177-3AD203B41FA5}">
                      <a16:colId xmlns:a16="http://schemas.microsoft.com/office/drawing/2014/main" xmlns="" val="4137486781"/>
                    </a:ext>
                  </a:extLst>
                </a:gridCol>
                <a:gridCol w="657264">
                  <a:extLst>
                    <a:ext uri="{9D8B030D-6E8A-4147-A177-3AD203B41FA5}">
                      <a16:colId xmlns:a16="http://schemas.microsoft.com/office/drawing/2014/main" xmlns="" val="2134693267"/>
                    </a:ext>
                  </a:extLst>
                </a:gridCol>
                <a:gridCol w="1405424">
                  <a:extLst>
                    <a:ext uri="{9D8B030D-6E8A-4147-A177-3AD203B41FA5}">
                      <a16:colId xmlns:a16="http://schemas.microsoft.com/office/drawing/2014/main" xmlns="" val="1015767848"/>
                    </a:ext>
                  </a:extLst>
                </a:gridCol>
                <a:gridCol w="786618">
                  <a:extLst>
                    <a:ext uri="{9D8B030D-6E8A-4147-A177-3AD203B41FA5}">
                      <a16:colId xmlns:a16="http://schemas.microsoft.com/office/drawing/2014/main" xmlns="" val="1360710842"/>
                    </a:ext>
                  </a:extLst>
                </a:gridCol>
              </a:tblGrid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58478"/>
                  </a:ext>
                </a:extLst>
              </a:tr>
              <a:tr h="2398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Пролечено в стационарах на дому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932981"/>
                  </a:ext>
                </a:extLst>
              </a:tr>
              <a:tr h="239827"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инвалидов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63255514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лиц старше 60-ти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39946589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Пролечено по нозологиям: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772947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сердечно-сосудистых больных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40184807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заболеваний органов дыхания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58472399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заболеваний органов пищеварения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129654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заболеваний органов мочеполовой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1486984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заболеваний костно-мышечной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87106609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крови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90509545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заболевания нервной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95294480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болезни эндокринной системы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25806286"/>
                  </a:ext>
                </a:extLst>
              </a:tr>
              <a:tr h="457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врожденные аномалии, деформации и хромосомные нарушения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00711111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коронавируная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инфекция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5060383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лечения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67763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выздоровлением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4592441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улучшением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19795996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без динамики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73189744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ухудшением госпитализировано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8398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676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37443"/>
              </p:ext>
            </p:extLst>
          </p:nvPr>
        </p:nvGraphicFramePr>
        <p:xfrm>
          <a:off x="-3" y="2976958"/>
          <a:ext cx="9181119" cy="388104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5715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49069">
                  <a:extLst>
                    <a:ext uri="{9D8B030D-6E8A-4147-A177-3AD203B41FA5}">
                      <a16:colId xmlns:a16="http://schemas.microsoft.com/office/drawing/2014/main" xmlns="" val="1248221932"/>
                    </a:ext>
                  </a:extLst>
                </a:gridCol>
                <a:gridCol w="578403">
                  <a:extLst>
                    <a:ext uri="{9D8B030D-6E8A-4147-A177-3AD203B41FA5}">
                      <a16:colId xmlns:a16="http://schemas.microsoft.com/office/drawing/2014/main" xmlns="" val="265113036"/>
                    </a:ext>
                  </a:extLst>
                </a:gridCol>
                <a:gridCol w="433802">
                  <a:extLst>
                    <a:ext uri="{9D8B030D-6E8A-4147-A177-3AD203B41FA5}">
                      <a16:colId xmlns:a16="http://schemas.microsoft.com/office/drawing/2014/main" xmlns="" val="2799593444"/>
                    </a:ext>
                  </a:extLst>
                </a:gridCol>
                <a:gridCol w="795304">
                  <a:extLst>
                    <a:ext uri="{9D8B030D-6E8A-4147-A177-3AD203B41FA5}">
                      <a16:colId xmlns:a16="http://schemas.microsoft.com/office/drawing/2014/main" xmlns="" val="287440936"/>
                    </a:ext>
                  </a:extLst>
                </a:gridCol>
                <a:gridCol w="867604">
                  <a:extLst>
                    <a:ext uri="{9D8B030D-6E8A-4147-A177-3AD203B41FA5}">
                      <a16:colId xmlns:a16="http://schemas.microsoft.com/office/drawing/2014/main" xmlns="" val="3301242194"/>
                    </a:ext>
                  </a:extLst>
                </a:gridCol>
                <a:gridCol w="562027">
                  <a:extLst>
                    <a:ext uri="{9D8B030D-6E8A-4147-A177-3AD203B41FA5}">
                      <a16:colId xmlns:a16="http://schemas.microsoft.com/office/drawing/2014/main" xmlns="" val="2754667341"/>
                    </a:ext>
                  </a:extLst>
                </a:gridCol>
                <a:gridCol w="594779">
                  <a:extLst>
                    <a:ext uri="{9D8B030D-6E8A-4147-A177-3AD203B41FA5}">
                      <a16:colId xmlns:a16="http://schemas.microsoft.com/office/drawing/2014/main" xmlns="" val="1214151550"/>
                    </a:ext>
                  </a:extLst>
                </a:gridCol>
                <a:gridCol w="846129">
                  <a:extLst>
                    <a:ext uri="{9D8B030D-6E8A-4147-A177-3AD203B41FA5}">
                      <a16:colId xmlns:a16="http://schemas.microsoft.com/office/drawing/2014/main" xmlns="" val="1961414967"/>
                    </a:ext>
                  </a:extLst>
                </a:gridCol>
                <a:gridCol w="600942">
                  <a:extLst>
                    <a:ext uri="{9D8B030D-6E8A-4147-A177-3AD203B41FA5}">
                      <a16:colId xmlns:a16="http://schemas.microsoft.com/office/drawing/2014/main" xmlns="" val="3487855661"/>
                    </a:ext>
                  </a:extLst>
                </a:gridCol>
                <a:gridCol w="361074">
                  <a:extLst>
                    <a:ext uri="{9D8B030D-6E8A-4147-A177-3AD203B41FA5}">
                      <a16:colId xmlns:a16="http://schemas.microsoft.com/office/drawing/2014/main" xmlns="" val="894911826"/>
                    </a:ext>
                  </a:extLst>
                </a:gridCol>
                <a:gridCol w="483128">
                  <a:extLst>
                    <a:ext uri="{9D8B030D-6E8A-4147-A177-3AD203B41FA5}">
                      <a16:colId xmlns:a16="http://schemas.microsoft.com/office/drawing/2014/main" xmlns="" val="3003997513"/>
                    </a:ext>
                  </a:extLst>
                </a:gridCol>
                <a:gridCol w="721301">
                  <a:extLst>
                    <a:ext uri="{9D8B030D-6E8A-4147-A177-3AD203B41FA5}">
                      <a16:colId xmlns:a16="http://schemas.microsoft.com/office/drawing/2014/main" xmlns="" val="2203491329"/>
                    </a:ext>
                  </a:extLst>
                </a:gridCol>
                <a:gridCol w="721301">
                  <a:extLst>
                    <a:ext uri="{9D8B030D-6E8A-4147-A177-3AD203B41FA5}">
                      <a16:colId xmlns:a16="http://schemas.microsoft.com/office/drawing/2014/main" xmlns="" val="213926734"/>
                    </a:ext>
                  </a:extLst>
                </a:gridCol>
                <a:gridCol w="483128">
                  <a:extLst>
                    <a:ext uri="{9D8B030D-6E8A-4147-A177-3AD203B41FA5}">
                      <a16:colId xmlns:a16="http://schemas.microsoft.com/office/drawing/2014/main" xmlns="" val="2789761822"/>
                    </a:ext>
                  </a:extLst>
                </a:gridCol>
                <a:gridCol w="483128">
                  <a:extLst>
                    <a:ext uri="{9D8B030D-6E8A-4147-A177-3AD203B41FA5}">
                      <a16:colId xmlns:a16="http://schemas.microsoft.com/office/drawing/2014/main" xmlns="" val="3068418039"/>
                    </a:ext>
                  </a:extLst>
                </a:gridCol>
              </a:tblGrid>
              <a:tr h="5635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Нештатных ситуаций, произошедших по причине несостоявшейся госпитализации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Внештатные ситуации, негативно влияющие на уровень госпитализаци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797030"/>
                  </a:ext>
                </a:extLst>
              </a:tr>
              <a:tr h="270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минимального объёма обследования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противопоказаний к госпитализации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Экстренная госпитализация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ввода данных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показаний к стационарной помощи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Смерть на </a:t>
                      </a:r>
                      <a:r>
                        <a:rPr lang="ru-RU" sz="14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догоспитальном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этапе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Письменный отказ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Непрофильный больной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Случаи, не зависящие от процедуры госпитализации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явка пациента на госпитализацию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Госпитализация по ВСМП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97039458"/>
                  </a:ext>
                </a:extLst>
              </a:tr>
              <a:tr h="36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64300861"/>
                  </a:ext>
                </a:extLst>
              </a:tr>
              <a:tr h="24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1086901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30" y="583995"/>
            <a:ext cx="8796932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Охват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стационарной помощью на 1000 населения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составил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28,2, 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всего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госпитализировано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1875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человек, (в 2020 году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1952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человек, 29,2 на 1000 населения). </a:t>
            </a:r>
            <a:endParaRPr lang="ru-RU" sz="1200" i="1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течение 2021 года было поставлено на лист ожидания в Портал Бюро госпитализации в городские и республиканские медицинские учреждения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2231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 (в 2020 году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2186)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Количество снятых с листа ожидания (внештатные ситуации) составило 329 больных 14,7% от общего числа поставленных на лист ожидания (в 2020 году – 133 больных или 6,1%). Из них за 2021 года произошло 150 внештатных ситуаций (без учета беременных женщин), что составило 8,0%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АПО - 150, по квоте - 0.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4603" y="-79739"/>
            <a:ext cx="5724644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Стационарная помощь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5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roteko\Desktop\depositphotos_9134538-stock-photo-medical-consultation-doctor-and-patient.jpg"/>
          <p:cNvPicPr>
            <a:picLocks noChangeAspect="1" noChangeArrowheads="1"/>
          </p:cNvPicPr>
          <p:nvPr/>
        </p:nvPicPr>
        <p:blipFill rotWithShape="1">
          <a:blip r:embed="rId2" cstate="print"/>
          <a:srcRect t="1133"/>
          <a:stretch/>
        </p:blipFill>
        <p:spPr bwMode="auto">
          <a:xfrm>
            <a:off x="6389286" y="4365266"/>
            <a:ext cx="2884630" cy="2492896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ffectLst>
            <a:softEdge rad="342900"/>
          </a:effectLst>
        </p:spPr>
      </p:pic>
      <p:pic>
        <p:nvPicPr>
          <p:cNvPr id="3" name="Рисунок 2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1"/>
            <a:ext cx="895292" cy="836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889" y="836712"/>
            <a:ext cx="89644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289" y="-1"/>
            <a:ext cx="6663747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диагностических служб</a:t>
            </a:r>
            <a:endParaRPr lang="ru-RU" sz="3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88" y="762717"/>
            <a:ext cx="90321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</a:t>
            </a:r>
            <a:r>
              <a:rPr lang="ru-RU" sz="1200" b="1" dirty="0" smtClean="0"/>
              <a:t>В </a:t>
            </a:r>
            <a:r>
              <a:rPr lang="ru-RU" sz="1200" b="1" dirty="0"/>
              <a:t>рентгенологическом кабинете проведено 13569 исследований, в том числе 4901 органов грудной клетки, 8537 костно-суставной системы, в том числе проведено 75 рентгенологических исследований на панорамном дентальном рентген аппарате, 56 прочих (в 2020 году проведено 13345 исследований, в том числе 5123 органов грудной клетки, 8089 костно-суставной системы, 72 дентальная рентгенография, 61 прочих).</a:t>
            </a:r>
          </a:p>
          <a:p>
            <a:r>
              <a:rPr lang="ru-RU" sz="1200" b="1" dirty="0" smtClean="0"/>
              <a:t>	Проведено </a:t>
            </a:r>
            <a:r>
              <a:rPr lang="ru-RU" sz="1200" b="1" dirty="0"/>
              <a:t>профилактических ФГ исследований 11368, план выполнили на 100%, кроме того диагностических флюорографий 16443 (в 2020 году профилактических ФГ исследований 11012, кроме того 14256 диагностических флюорографий). </a:t>
            </a:r>
          </a:p>
          <a:p>
            <a:r>
              <a:rPr lang="ru-RU" sz="1200" b="1" dirty="0" smtClean="0"/>
              <a:t>	За </a:t>
            </a:r>
            <a:r>
              <a:rPr lang="ru-RU" sz="1200" b="1" dirty="0"/>
              <a:t>отчетный период проведено </a:t>
            </a:r>
            <a:r>
              <a:rPr lang="ru-RU" sz="1200" b="1" dirty="0" err="1"/>
              <a:t>маммографических</a:t>
            </a:r>
            <a:r>
              <a:rPr lang="ru-RU" sz="1200" b="1" dirty="0"/>
              <a:t> исследований 4778 (в 2020 году 3662), в том числе: </a:t>
            </a:r>
            <a:r>
              <a:rPr lang="ru-RU" sz="1200" b="1" dirty="0" err="1"/>
              <a:t>скрининговых</a:t>
            </a:r>
            <a:r>
              <a:rPr lang="ru-RU" sz="1200" b="1" dirty="0"/>
              <a:t> исследований 2508. Из числа обследованных патологические изменения выявлены в 840 случаях (в 2020 году 2341 случаев). </a:t>
            </a:r>
          </a:p>
          <a:p>
            <a:r>
              <a:rPr lang="ru-RU" sz="1200" b="1" dirty="0" smtClean="0"/>
              <a:t>	За </a:t>
            </a:r>
            <a:r>
              <a:rPr lang="ru-RU" sz="1200" b="1" dirty="0"/>
              <a:t>отчетный период проведено 22545 УЗИ исследований, в том числе: 5369 01 органов брюшной полости, 682 молочной железы, 2151 щитовидной железы, 4023 мочеполовой системы, 356 косно-суставной системы, 3458 женских половых органов, 3960 доплеровские исследования и др. (в 2020 году проведено 19426 УЗИ исследований, в том числе 4306 органов брюшной полости, 317 молочной железы, 1099 щитовидной железы, 3583 мочеполовой системы, 2695 женских половых органов). </a:t>
            </a:r>
          </a:p>
          <a:p>
            <a:r>
              <a:rPr lang="ru-RU" sz="1200" b="1" dirty="0" smtClean="0"/>
              <a:t>	В </a:t>
            </a:r>
            <a:r>
              <a:rPr lang="ru-RU" sz="1200" b="1" dirty="0"/>
              <a:t>2021 году проведено </a:t>
            </a:r>
            <a:r>
              <a:rPr lang="ru-RU" sz="1200" b="1" dirty="0" err="1"/>
              <a:t>нейросонография</a:t>
            </a:r>
            <a:r>
              <a:rPr lang="ru-RU" sz="1200" b="1" dirty="0"/>
              <a:t> детям – 408 (в 2020г – 471). </a:t>
            </a:r>
          </a:p>
          <a:p>
            <a:r>
              <a:rPr lang="ru-RU" sz="1200" b="1" dirty="0" smtClean="0"/>
              <a:t>	В </a:t>
            </a:r>
            <a:r>
              <a:rPr lang="ru-RU" sz="1200" b="1" dirty="0"/>
              <a:t>2021 году проведено лабораторных исследований 638856, в том числе гематологических 67708, биохимических 343676, общеклинических 44955, иммунологических 2905 (в 2020 году проведено 564125 лабораторных исследований, в том числе гематологических 111099, биохимических 172903, общеклинических 224833, иммунологических 55290.</a:t>
            </a:r>
          </a:p>
          <a:p>
            <a:r>
              <a:rPr lang="ru-RU" sz="1200" b="1" dirty="0"/>
              <a:t>В кабинете функциональной диагностики проведено в 2021 году было проведено </a:t>
            </a:r>
            <a:r>
              <a:rPr lang="kk-KZ" sz="1200" b="1" dirty="0"/>
              <a:t>16210 исследований (в 2020 году – 23985), в том числе ЭКГ – 15314 (в 2020 году - 17226), холтеровское мониторирование ЭКГ – 711 (в 2020 году – 124), </a:t>
            </a:r>
            <a:r>
              <a:rPr lang="kk-KZ" sz="1200" b="1" dirty="0" smtClean="0"/>
              <a:t>СМАД </a:t>
            </a:r>
            <a:r>
              <a:rPr lang="kk-KZ" sz="1200" b="1" dirty="0"/>
              <a:t>– 885 (в 2020 году – 103).</a:t>
            </a:r>
            <a:endParaRPr lang="ru-RU" sz="1200" b="1" dirty="0"/>
          </a:p>
          <a:p>
            <a:r>
              <a:rPr lang="ru-RU" sz="1200" b="1" dirty="0" smtClean="0"/>
              <a:t>	За </a:t>
            </a:r>
            <a:r>
              <a:rPr lang="ru-RU" sz="1200" b="1" dirty="0"/>
              <a:t>2021 год спирография провели – 1268 исследований (в 2020 году). </a:t>
            </a:r>
          </a:p>
          <a:p>
            <a:r>
              <a:rPr lang="ru-RU" sz="1200" b="1" dirty="0" smtClean="0"/>
              <a:t>	За </a:t>
            </a:r>
            <a:r>
              <a:rPr lang="ru-RU" sz="1200" b="1" dirty="0"/>
              <a:t>2021 год проведено электроэнцефалография (ЭЭГ) – 452 исследований (в 2020 году – 285).</a:t>
            </a:r>
          </a:p>
          <a:p>
            <a:r>
              <a:rPr lang="ru-RU" sz="1200" b="1" dirty="0" smtClean="0"/>
              <a:t>	В </a:t>
            </a:r>
            <a:r>
              <a:rPr lang="ru-RU" sz="1200" b="1" dirty="0"/>
              <a:t>2021 году проведено диагностические 2581 ЭФГДС (В 2020 году – 1664). </a:t>
            </a:r>
          </a:p>
          <a:p>
            <a:r>
              <a:rPr lang="ru-RU" sz="1200" b="1" dirty="0" smtClean="0"/>
              <a:t>	Получили </a:t>
            </a:r>
            <a:r>
              <a:rPr lang="ru-RU" sz="1200" b="1" dirty="0"/>
              <a:t>физиотерапевтическое лечение 4205 человек (в 2020 году – 1921), отпущено 12178 процедур, </a:t>
            </a:r>
            <a:r>
              <a:rPr lang="ru-RU" sz="1200" b="1" dirty="0" err="1"/>
              <a:t>биоптрон</a:t>
            </a:r>
            <a:r>
              <a:rPr lang="ru-RU" sz="1200" b="1" dirty="0"/>
              <a:t> – 1326, УВЧ – 320, </a:t>
            </a:r>
            <a:r>
              <a:rPr lang="ru-RU" sz="1200" b="1" dirty="0" err="1"/>
              <a:t>аэрозольтерапия</a:t>
            </a:r>
            <a:r>
              <a:rPr lang="ru-RU" sz="1200" b="1" dirty="0"/>
              <a:t> – 1</a:t>
            </a:r>
            <a:r>
              <a:rPr lang="kk-KZ" sz="1200" b="1" dirty="0"/>
              <a:t>879</a:t>
            </a:r>
            <a:r>
              <a:rPr lang="ru-RU" sz="1200" b="1" dirty="0"/>
              <a:t>, УФО – 144, электрофорез – 1316, </a:t>
            </a:r>
            <a:r>
              <a:rPr lang="kk-KZ" sz="1200" b="1" dirty="0"/>
              <a:t>а</a:t>
            </a:r>
            <a:r>
              <a:rPr lang="ru-RU" sz="1200" b="1" dirty="0" err="1"/>
              <a:t>нестезия</a:t>
            </a:r>
            <a:r>
              <a:rPr lang="ru-RU" sz="1200" b="1" dirty="0"/>
              <a:t> аппликационная – 550, дарсонвализация – 6. ЛФК – 1913 отпущенных процедур, массаж - 355 (в 2020 году - 1418 отпущенных процедур, массаж – 704). </a:t>
            </a:r>
          </a:p>
          <a:p>
            <a:r>
              <a:rPr lang="ru-RU" sz="1200" b="1" dirty="0" smtClean="0"/>
              <a:t>	В </a:t>
            </a:r>
            <a:r>
              <a:rPr lang="ru-RU" sz="1200" b="1" dirty="0"/>
              <a:t>соляной шахте за 2021 год -1707 (в 2021году – 2628). </a:t>
            </a:r>
          </a:p>
          <a:p>
            <a:r>
              <a:rPr lang="ru-RU" sz="1200" b="1" dirty="0" smtClean="0"/>
              <a:t>	В </a:t>
            </a:r>
            <a:r>
              <a:rPr lang="ru-RU" sz="1200" b="1" dirty="0"/>
              <a:t>реабилитационном кабинете приняли за 2021 год – 200 человек (в 2020 году – 51). </a:t>
            </a:r>
          </a:p>
        </p:txBody>
      </p:sp>
    </p:spTree>
    <p:extLst>
      <p:ext uri="{BB962C8B-B14F-4D97-AF65-F5344CB8AC3E}">
        <p14:creationId xmlns:p14="http://schemas.microsoft.com/office/powerpoint/2010/main" val="24552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-29214"/>
            <a:ext cx="78293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отделения </a:t>
            </a:r>
            <a:endParaRPr lang="ru-RU" sz="3600" b="1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службы 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мобильной помощи</a:t>
            </a:r>
            <a:endParaRPr lang="ru-RU" sz="2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910" y="1366528"/>
            <a:ext cx="88305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со сложной эпидемиологической ситуацией в городе, а также с целью оптимизации оказания медицинской помощи пациентам с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-19, первого ноября 2021 года было организовано отделение службы мобильной помощи, в структуру которого входят отделение мобильных бригад, отделение неотложной скорой медицинской помощи, кабинет инфекционных заболеваний, фильтр. 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Работа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отделения скорой неотложной помощи осуществляется Поликлиникой в круглосуточном режиме. Для своевременного получения передаваемых вызовов 4 категории срочности заключили договор с Городской станцией скорой помощи на предоставление услуг по передаче вызовов 4 категории срочности с диспетчерской службы ССМП 103 и установили программное обеспечение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Адис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С начала 2021 года нашими фельдшерами обслужены вызова 4 категории срочности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2637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2020 году - 2600 вызовов). Из них госпитализированы в стационары города – 159 чел. Среднее время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доезда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бригады до пациента – 13 минут.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отделения мобильных бригад входят: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мобильных бригады (1МБ - 1 врач, 1 медсестра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оператора, которые проводят ежедневный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обзвон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пациентов, находящиеся на домашнем карантине с бессимптомным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течением заболевания, а также принимают звонки от пациентов и направляют бригады для повторного обслуживания при ухудшении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фильтр кабинета проводят прием пациентов с острыми респраторными симптомами в поликлинике.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 </a:t>
            </a:r>
            <a:r>
              <a:rPr lang="kk-K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2021 год- 6144 (за 2020 год - 469), всего обслужено вызовов – 34725 (в 2020 году - 2803).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октября 2021 года после отмены «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Ковидных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надбавок для мотивации труда сотрудникам отделения службы мобильной помощи в общей сложности выплатили 12 794,47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-99392"/>
            <a:ext cx="7829367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0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87500"/>
              </p:ext>
            </p:extLst>
          </p:nvPr>
        </p:nvGraphicFramePr>
        <p:xfrm>
          <a:off x="107504" y="908720"/>
          <a:ext cx="8784976" cy="567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1309109968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455232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85692447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51596733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555698060"/>
                    </a:ext>
                  </a:extLst>
                </a:gridCol>
              </a:tblGrid>
              <a:tr h="418056">
                <a:tc rowSpan="2"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государственным услугам за 2021 год в сравнении с 2020 годом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государственных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920092"/>
                  </a:ext>
                </a:extLst>
              </a:tr>
              <a:tr h="405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портал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200" b="1" dirty="0" err="1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  <a:r>
                        <a:rPr lang="kk-KZ" sz="12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2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 кол-во</a:t>
                      </a:r>
                      <a:endParaRPr lang="ru-RU" sz="12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239279"/>
                  </a:ext>
                </a:extLst>
              </a:tr>
              <a:tr h="395089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Прикрепление к медицинской организации, оказывающей первичную медико-санитарную помощь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7687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-7887 )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- 329)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- 8216)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3314013"/>
                  </a:ext>
                </a:extLst>
              </a:tr>
              <a:tr h="414301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к врачу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95175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- 96021)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139438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- 163069)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234613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- 259090)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530494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 врача на дом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12126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- 12885)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13604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- 21225)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25730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- 34110)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5750479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с медицинской организации, оказывающей первичную медико-санитарную помощь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- 21)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-21 )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229845"/>
                  </a:ext>
                </a:extLst>
              </a:tr>
              <a:tr h="32425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листа о временной нетрудоспособности 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10525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- 9083)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10525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- 9083)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4805216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о временной нетрудоспособности 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- 5932)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13408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- 5932)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930717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предварительных обязательных медицинских осмотров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- 277)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- 277)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208551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 скорой медицинской помощи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5160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- 2864)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5160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- 2864)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33921"/>
                  </a:ext>
                </a:extLst>
              </a:tr>
              <a:tr h="63792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направления пациентам на госпитализацию в стационар в рамках гарантированного объема бесплатной медицинской помощи через портал Бюро госпитализации  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- 2178)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- 2178)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1113653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о допуске к управлению транспортным средством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193880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1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заключения о нуждаемости в санаторно-курортном лечении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- 396)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- 396)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7052797"/>
                  </a:ext>
                </a:extLst>
              </a:tr>
              <a:tr h="44487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114988 </a:t>
                      </a:r>
                      <a:r>
                        <a:rPr lang="ru-RU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r>
                        <a:rPr lang="ru-RU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116793 или 36,2%)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186812 </a:t>
                      </a:r>
                      <a:r>
                        <a:rPr lang="ru-RU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05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r>
                        <a:rPr lang="ru-RU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 </a:t>
                      </a: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- 205374)</a:t>
                      </a:r>
                      <a:endParaRPr lang="ru-RU" sz="105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301800 (2020г.</a:t>
                      </a:r>
                      <a:r>
                        <a:rPr lang="kk-KZ" sz="1050" b="1" baseline="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- 322167)</a:t>
                      </a:r>
                      <a:endParaRPr lang="ru-RU" sz="105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18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2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91770" y="-124959"/>
            <a:ext cx="9144000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формированию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124" y="112474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по формированию ЗОЖ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683 мероприятий,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открытых дверей,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широкомасштабных акций в ТРК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ЗОЖ мероприятиями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23937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роздано информационно-образовательных материалов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проведенные мероприятия были освещены на официальном сайте поликлинике и в социальных сетях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810645"/>
            <a:ext cx="693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ЗОЖ, проведенные в 2021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7614"/>
              </p:ext>
            </p:extLst>
          </p:nvPr>
        </p:nvGraphicFramePr>
        <p:xfrm>
          <a:off x="117125" y="3212976"/>
          <a:ext cx="8847363" cy="3513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7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2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4633">
                <a:tc rowSpan="2"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Мероприятия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2020 год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2021 год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Охват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Кол-во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Охват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День открытых дверей/ Консультации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9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351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32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1255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Семинары тренинги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442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1802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Акции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3440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7750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Флешмобы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14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240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Беседы/ Лекции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12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612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6950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Школы здоровья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133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1360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374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3925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Тестирования/ Анкетирования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1635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Конкурсы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380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791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Информационно-разъяснительная работа в чатах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791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Информационно-разъяснительная работа по ЗОЖ в </a:t>
                      </a:r>
                      <a:r>
                        <a:rPr lang="ru-RU" sz="1200" b="0" dirty="0" err="1">
                          <a:effectLst/>
                        </a:rPr>
                        <a:t>соц.сетях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Выступления в СМИ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6205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683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23937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0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298" y="28416"/>
            <a:ext cx="75713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обращений пациентов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293" y="828635"/>
            <a:ext cx="7604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поступило обращений от пациентов 314(в 2020г.- 242), в том числе жалоб и заявлений 26 (в 2020г. – 37), вопросов 14 (в 2020г. 37), благодарностей 203 (2020г. - 116), обращения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Сall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поликлиники с целью консультаций и справок  – 71 (2020 - 52). Рост обращений произошло за счет роста числа благодарностей с 116 до 203 и справок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Сall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поликлиники по вопросам о КВИ, вакцинации, ОСМС и др.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71473136"/>
              </p:ext>
            </p:extLst>
          </p:nvPr>
        </p:nvGraphicFramePr>
        <p:xfrm>
          <a:off x="107503" y="3140968"/>
          <a:ext cx="903219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11760" y="30283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30283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12302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55554" y="28416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8" y="804960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(финансы)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61064"/>
              </p:ext>
            </p:extLst>
          </p:nvPr>
        </p:nvGraphicFramePr>
        <p:xfrm>
          <a:off x="15400" y="1308100"/>
          <a:ext cx="8733063" cy="528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Документ" r:id="rId4" imgW="7163788" imgH="6062133" progId="Word.Document.12">
                  <p:embed/>
                </p:oleObj>
              </mc:Choice>
              <mc:Fallback>
                <p:oleObj name="Документ" r:id="rId4" imgW="7163788" imgH="6062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00" y="1308100"/>
                        <a:ext cx="8733063" cy="5289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233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912" y="780673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 (финансы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 часть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308100"/>
            <a:ext cx="8568953" cy="550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80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912" y="688847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(клиенты) 1 часть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2" y="1196752"/>
            <a:ext cx="8564559" cy="50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996795"/>
            <a:ext cx="868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Значительный рост показателя по смертности связан 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внедернием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введения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данных умерших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лиц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РПН частными судебными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мед.экспертами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основном без вскрытия тела с диагнозом БСК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3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4544" y="-10811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76" y="591476"/>
            <a:ext cx="9012956" cy="6266524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 УОЗ г. Алматы от 31 марта 2019 года  №148/1-к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 назначении на должность члена наблюдательного совета государственного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предприятия Управления общественного здоровья города Алматы» в ГП№3 был создан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Наблюдательный Совет.  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Состав наблюдательного совета ГП№3: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Наблюдательного Совета ГП№3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Жусипов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Ерланбек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Бахиткереевич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Директор «Юридическая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фирма «ЗАРГЕР»;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Наблюдательного Совета: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Ноерманова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Катиля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Дюсуповна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Врач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Чорманов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Турсынжанович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Заместитель председателя правления по научно –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клинической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инновационной деятельности АО «Национальный научный центр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хирурргии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им. А.Н.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Сызганова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Мухамеджанова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Гульнара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Балтабаевна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Председатель ОО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«Ассоциация здравоохранения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пмсп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80340" algn="l"/>
                <a:tab pos="457200" algn="l"/>
              </a:tabLst>
            </a:pP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Молдагасимова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Айзат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Балтагуловна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Главный врач ГП№3.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15.07.2021 года на должность главного врача поликлиники назначена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Молдагасимова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Айзат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Балтагуловна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отличник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своей деятельности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Наблюдательный Совет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руководствуется действующим законодательством Республики Казахстан, Уставом поликлиники,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иными нормативными правовыми актами. Члены  наблюдательного совета получают полную и достоверную информацию о деятельности поликлиники, регулярно  знакомятся с отчетами,  получают их копии. 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году заседания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НС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проводились 8 раз. На заседаниях были Наблюдательного Совета были рассмотрены Итоги деятельности ГП№3 за 2020год, оценка руководителя ГП№3 по индикаторам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план работы Наблюдательного Совета, согласование прейскуранта цен платных услуг, согласование внутренних корпоративных документов, исполнение плана развития, Стратегический план на 2022-2026гг., План развития на 5-летний период. Все внутренние корпоративные документы ГП№3 были согласованы и утверждены председателем Наблюдательного Совета.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34" y="27684"/>
            <a:ext cx="1452116" cy="1385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7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4878" y="780673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(клиенты) 2 часть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8" y="1206621"/>
            <a:ext cx="8424937" cy="43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410384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Рост заболеваемости по сравнению с прошлым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годом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связан с участием ГП№3 в пилотном проекте,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высокой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обращаемостью и высоким охватом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онкоскрининга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Основной  причиной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онкозапущенности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явилось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позднее обращение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самих пациентов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основной  причиной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онкозапущенности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явилось позднее обращение и прикрепление лиц с других регионов.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15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9532" y="681189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3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развитие персонала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2219" y="1433518"/>
          <a:ext cx="9127482" cy="542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Документ" r:id="rId4" imgW="6262799" imgH="4917871" progId="Word.Document.12">
                  <p:embed/>
                </p:oleObj>
              </mc:Choice>
              <mc:Fallback>
                <p:oleObj name="Документ" r:id="rId4" imgW="6262799" imgH="4917871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19" y="1433518"/>
                        <a:ext cx="9127482" cy="542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0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78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19" y="980728"/>
            <a:ext cx="758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процессы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9393" y="1700808"/>
          <a:ext cx="9130307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Документ" r:id="rId4" imgW="6262799" imgH="2371496" progId="Word.Document.12">
                  <p:embed/>
                </p:oleObj>
              </mc:Choice>
              <mc:Fallback>
                <p:oleObj name="Документ" r:id="rId4" imgW="6262799" imgH="2371496" progId="Word.Documen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3" y="1700808"/>
                        <a:ext cx="9130307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71129"/>
            <a:ext cx="758079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в 2021 году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301" y="396533"/>
            <a:ext cx="7571303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Внедренные новшества в 2021 г.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796" y="1308100"/>
            <a:ext cx="87206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Реструктуризация регистратуры 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косультативно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медиативной помощи (психолог – медиатор), для быстрого реагирования при конфликтных ситуациях в процессе деятельности поликлиники путем переговоров для улучшения качества медицинской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1600" dirty="0"/>
              <a:t>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отделения службы мобильной помощи, с целью качественного оказания медицинской помощи и ведения пациентов с подозрением или подтвержденным случаем с COVID-19;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мотивация сотрудникам службы мобильной помощи, после отмены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Ковидных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надбавок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44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0"/>
            <a:ext cx="967301" cy="8286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5294" y="28416"/>
            <a:ext cx="48013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2022 год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28635"/>
            <a:ext cx="872069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достижение целевых показателей Национального проекта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и доступное здравоохранение для каждого гражданина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Нация»;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Плана Развития поликлиники и Стратегического план на пяти летний период с 2022 по 2026 гг.;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индикаторов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эффективное внедрение ПУЗ по ХОБЛ, обеспечить постоянный мониторинг по работе медперсонала по ПУЗ по 4м нозологиям (АГ, СД, ХСН, ХОБЛ), довести охват ПУЗ по этим нозологиям до 65%;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достижение индикаторов ДКПН, в части снижения показателя госпитализации пациентов с осложнениями БСК и детей в возрасте до 5 лет с осложнениями ОРИ, ОКИ;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высокое качество предоставляемых медицинских услуг, уровень удовлетворенности населения качеством оказываемой медицинской помощи должен быть не менее 90%;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усиление информационно - разъяснительной работы по вакцинации населения, в том числе с беременными женщинами по вопросам вакцинации новорожденных и детей.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менеджеров поликлиники, специалистов по привлечению финансовых средств от оказания платных медицинских услуг.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престижности и имиджа поликлиники, усилить работу консультативно – медиативной помощи, для дальнейшего снижения жалоб, а также по оформлению благодарностей пациентов в ДАМУ,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Колдау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Е-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Отиниш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рейтинга и узнаваемости поликлиники по городу и стране.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проводить информационно-разъяснительную работу среди прикрепленного населения эффективно используя социальные сети, СМИ по вопросам организации оказания медицинской помощи в системе ОСМС, по современным достижениям отечественной медицины, по достижениям поликлиники и др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37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01" y="0"/>
            <a:ext cx="130810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4900" y="177325"/>
            <a:ext cx="48013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Планы на 2022 год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116101" y="2852936"/>
          <a:ext cx="9027899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200501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научно-практического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медицине труда и профессиональной патологии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отделения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отделения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работы отделения дневного стационара на трехсменный режим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эмоциональной реабилитации пациентам после перенесенного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 амбулаторной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проктологии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 эндокринологической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дополнительной пристройки на территории поликлиники для возможности расширения спектра медицинских услуг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60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910C103-514B-479E-9584-A32FEF6041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24744"/>
            <a:ext cx="1762063" cy="52209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1992809"/>
            <a:ext cx="4764446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внимание!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3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8864"/>
            <a:ext cx="3312368" cy="328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4148166" cy="15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816" y="1844824"/>
            <a:ext cx="43588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</a:p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Национальной </a:t>
            </a:r>
          </a:p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аккредитации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defaultuser0\Downloads\WhatsApp Image 2022-01-12 at 15.55.31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731"/>
            <a:ext cx="1452116" cy="13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18118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2021 года поликлиника успешно прошла процедуру национальной аккредитации с присвоением первой категории сроком на 3 года</a:t>
            </a:r>
          </a:p>
        </p:txBody>
      </p:sp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4229" y="-310387"/>
            <a:ext cx="5590170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8294"/>
            <a:ext cx="78123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Схема организационной структуры </a:t>
            </a:r>
            <a:endParaRPr lang="ru-RU" sz="3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64084" cy="1153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22039"/>
            <a:ext cx="758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 – хозяйственной деятельности 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91100"/>
              </p:ext>
            </p:extLst>
          </p:nvPr>
        </p:nvGraphicFramePr>
        <p:xfrm>
          <a:off x="395536" y="1700808"/>
          <a:ext cx="837884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7663" y="1019106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 году заключено договоров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409" y="57332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 с ФСМС МЗ РК и УОЗ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г.Алматы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итогам 2021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исполнены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полном объеме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598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defaultuser0\Downloads\WhatsApp Image 2022-01-12 at 15.55.3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4840" cy="11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 – хозяйственной деятельности 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75111"/>
              </p:ext>
            </p:extLst>
          </p:nvPr>
        </p:nvGraphicFramePr>
        <p:xfrm>
          <a:off x="107503" y="1600199"/>
          <a:ext cx="8856982" cy="512395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410408">
                  <a:extLst>
                    <a:ext uri="{9D8B030D-6E8A-4147-A177-3AD203B41FA5}">
                      <a16:colId xmlns:a16="http://schemas.microsoft.com/office/drawing/2014/main" xmlns="" val="2671394013"/>
                    </a:ext>
                  </a:extLst>
                </a:gridCol>
                <a:gridCol w="3286334">
                  <a:extLst>
                    <a:ext uri="{9D8B030D-6E8A-4147-A177-3AD203B41FA5}">
                      <a16:colId xmlns:a16="http://schemas.microsoft.com/office/drawing/2014/main" xmlns="" val="32523084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86668269"/>
                    </a:ext>
                  </a:extLst>
                </a:gridCol>
              </a:tblGrid>
              <a:tr h="32548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медицинской помощи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услуги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3429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3429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83487701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25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Стационарозамещающая мед.помощь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95 674,86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115 842,00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50713260"/>
                  </a:ext>
                </a:extLst>
              </a:tr>
              <a:tr h="547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 на дому для лечения 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25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1 684,94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28 123,29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88285745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санитарная помощь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Комплексный подушевой норматив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911 738,45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1 074 915,12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82443963"/>
                  </a:ext>
                </a:extLst>
              </a:tr>
              <a:tr h="35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медико – санитарная помощь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Стимулирующий компонент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подушевого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88 868,01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89 439,20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95870321"/>
                  </a:ext>
                </a:extLst>
              </a:tr>
              <a:tr h="542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санитарная помощь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Неотложная медицинская помощь прикрепленному населению для обслуживания вызовов 4 категории срочности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27 429,76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32 235,71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00305160"/>
                  </a:ext>
                </a:extLst>
              </a:tr>
              <a:tr h="53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санитарная помощь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Специализированные низкобелковые продукты и продукты с низким содержанием фенилаланина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34 136,62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28 541,71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16632345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 – диагностическая помощь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40 135,01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71 279,42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93898200"/>
                  </a:ext>
                </a:extLst>
              </a:tr>
              <a:tr h="89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работников субъекта здравоохранения за оказание услуг по предотвращению распространения коронавируса и лечения больных с коронавирусом </a:t>
                      </a:r>
                      <a:r>
                        <a:rPr lang="en-US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67 932,98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5594522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медико – санитарная помощь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средства индивидуальной защиты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8 016,56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98004238"/>
                  </a:ext>
                </a:extLst>
              </a:tr>
              <a:tr h="35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исследования методом ПЦР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25 254,71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176 734,15</a:t>
                      </a:r>
                      <a:endParaRPr lang="ru-RU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3629548"/>
                  </a:ext>
                </a:extLst>
              </a:tr>
              <a:tr h="629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мероприятий в условиях ЧП в целях недопущения распространения </a:t>
                      </a:r>
                      <a:r>
                        <a:rPr lang="en-US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4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в РК</a:t>
                      </a:r>
                      <a:endParaRPr lang="ru-RU" sz="14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мобильных бригад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565,73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10 820,23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gradFill>
                      <a:gsLst>
                        <a:gs pos="0">
                          <a:srgbClr val="9CDFE2"/>
                        </a:gs>
                        <a:gs pos="85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4745595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57550"/>
            <a:ext cx="79563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 ГОБМП сумма исполненных обязательств составила 1 679 489,02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2020 году - 1 226 488,09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том числе: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3784</TotalTime>
  <Words>4832</Words>
  <Application>Microsoft Office PowerPoint</Application>
  <PresentationFormat>Экран (4:3)</PresentationFormat>
  <Paragraphs>1674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Исполнительная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оплаты труда</vt:lpstr>
      <vt:lpstr>Презентация PowerPoint</vt:lpstr>
      <vt:lpstr>Лекарственное обеспечение</vt:lpstr>
      <vt:lpstr>Оснащенность поликлиники</vt:lpstr>
      <vt:lpstr>Презентация PowerPoint</vt:lpstr>
      <vt:lpstr>Управление человеческими ресурсами</vt:lpstr>
      <vt:lpstr>Индикаторы KPI</vt:lpstr>
      <vt:lpstr>Индикаторы KPI</vt:lpstr>
      <vt:lpstr>Презентация PowerPoint</vt:lpstr>
      <vt:lpstr>Характеристика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злокачественными новообразованиями </vt:lpstr>
      <vt:lpstr>Заболеваемость туберкулезом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педиатрической службы</vt:lpstr>
      <vt:lpstr>Работа педиатрической службы</vt:lpstr>
      <vt:lpstr>Презентация PowerPoint</vt:lpstr>
      <vt:lpstr>Работа акушерско – гинекологической службы</vt:lpstr>
      <vt:lpstr>Работа акушерско – гинекологической службы</vt:lpstr>
      <vt:lpstr>Работа акушерско – гинекологической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Диспансеризация</dc:title>
  <dc:creator>Администратор</dc:creator>
  <cp:lastModifiedBy>Диана</cp:lastModifiedBy>
  <cp:revision>314</cp:revision>
  <dcterms:created xsi:type="dcterms:W3CDTF">2021-02-11T08:20:00Z</dcterms:created>
  <dcterms:modified xsi:type="dcterms:W3CDTF">2022-02-16T05:07:41Z</dcterms:modified>
</cp:coreProperties>
</file>