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4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3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24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57" r:id="rId2"/>
    <p:sldId id="260" r:id="rId3"/>
    <p:sldId id="312" r:id="rId4"/>
    <p:sldId id="258" r:id="rId5"/>
    <p:sldId id="263" r:id="rId6"/>
    <p:sldId id="309" r:id="rId7"/>
    <p:sldId id="310" r:id="rId8"/>
    <p:sldId id="270" r:id="rId9"/>
    <p:sldId id="307" r:id="rId10"/>
    <p:sldId id="288" r:id="rId11"/>
    <p:sldId id="308" r:id="rId12"/>
    <p:sldId id="269" r:id="rId13"/>
    <p:sldId id="277" r:id="rId14"/>
    <p:sldId id="291" r:id="rId15"/>
    <p:sldId id="292" r:id="rId16"/>
    <p:sldId id="278" r:id="rId17"/>
    <p:sldId id="276" r:id="rId18"/>
    <p:sldId id="268" r:id="rId19"/>
    <p:sldId id="300" r:id="rId20"/>
    <p:sldId id="280" r:id="rId21"/>
    <p:sldId id="297" r:id="rId22"/>
    <p:sldId id="302" r:id="rId23"/>
    <p:sldId id="303" r:id="rId24"/>
    <p:sldId id="313" r:id="rId25"/>
    <p:sldId id="305" r:id="rId26"/>
    <p:sldId id="311" r:id="rId27"/>
    <p:sldId id="299" r:id="rId28"/>
    <p:sldId id="265" r:id="rId29"/>
    <p:sldId id="266" r:id="rId30"/>
    <p:sldId id="267" r:id="rId31"/>
    <p:sldId id="264" r:id="rId3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9" autoAdjust="0"/>
  </p:normalViewPr>
  <p:slideViewPr>
    <p:cSldViewPr>
      <p:cViewPr>
        <p:scale>
          <a:sx n="97" d="100"/>
          <a:sy n="97" d="100"/>
        </p:scale>
        <p:origin x="-9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 i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869976740003549E-3"/>
          <c:y val="0.22495829555316377"/>
          <c:w val="0.67650239669689627"/>
          <c:h val="0.727032312103173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 - во участков - 48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1156875125096646"/>
                  <c:y val="7.256330732329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770246200859839E-2"/>
                  <c:y val="-0.29189224510603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8231008829990894"/>
                  <c:y val="-0.23263493798471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Педиатрический </c:v>
                </c:pt>
                <c:pt idx="1">
                  <c:v>Терапевтический</c:v>
                </c:pt>
                <c:pt idx="2">
                  <c:v>ВОП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</c:v>
                </c:pt>
                <c:pt idx="2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050" b="1" i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781948470371979"/>
          <c:y val="2.1212457875050921E-2"/>
          <c:w val="0.65813015725525448"/>
          <c:h val="0.865390882494537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смертность населения - 438 человек (в 2022 году - 753)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417-40B1-8A9C-482D9423B5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17-40B1-8A9C-482D9423B54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1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из них в другом месте, в.т.ч. в стационаре</c:v>
                </c:pt>
                <c:pt idx="1">
                  <c:v>на дому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267</c:v>
                </c:pt>
                <c:pt idx="1">
                  <c:v>216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417-40B1-8A9C-482D9423B54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2924536162648626E-2"/>
          <c:y val="2.6226252638595713E-2"/>
          <c:w val="0.30407338031918224"/>
          <c:h val="0.973773747361404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 i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3545693784837498E-2"/>
          <c:w val="0.99693233158258843"/>
          <c:h val="0.950332456122262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Pt>
            <c:idx val="0"/>
            <c:bubble3D val="0"/>
            <c:explosion val="2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731-4616-A12C-9E21FF897C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31-4616-A12C-9E21FF897C51}"/>
              </c:ext>
            </c:extLst>
          </c:dPt>
          <c:dLbls>
            <c:dLbl>
              <c:idx val="0"/>
              <c:layout>
                <c:manualLayout>
                  <c:x val="-0.2683011783711502"/>
                  <c:y val="-0.1539196118181023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731-4616-A12C-9E21FF897C5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1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491</c:v>
                </c:pt>
                <c:pt idx="1">
                  <c:v>262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731-4616-A12C-9E21FF897C5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 i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007254660920335E-2"/>
          <c:y val="7.2053078090540443E-2"/>
          <c:w val="0.69283010025490133"/>
          <c:h val="0.8114688645706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342</c:v>
                </c:pt>
                <c:pt idx="1">
                  <c:v>321.3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F0-47FF-B9AA-421008BD9E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Смертность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8F0-47FF-B9AA-421008BD9E3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F8F0-47FF-B9AA-421008BD9E36}"/>
              </c:ext>
            </c:extLst>
          </c:dPt>
          <c:dLbls>
            <c:dLbl>
              <c:idx val="1"/>
              <c:layout>
                <c:manualLayout>
                  <c:x val="6.7290343267063157E-3"/>
                  <c:y val="-4.63630518594860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388521776140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420372697243342E-2"/>
                  <c:y val="-1.0373977816024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 formatCode="0.0">
                  <c:v>125</c:v>
                </c:pt>
                <c:pt idx="1">
                  <c:v>74.7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8F0-47FF-B9AA-421008BD9E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Запущенность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9495020947039639E-3"/>
                  <c:y val="-1.1257614402182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78319145973936E-3"/>
                  <c:y val="-1.589391958813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517811010044269E-2"/>
                  <c:y val="1.6430502108694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292969012832691E-2"/>
                  <c:y val="1.0373977816024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 formatCode="0.0">
                  <c:v>7.5</c:v>
                </c:pt>
                <c:pt idx="1">
                  <c:v>5.0999999999999996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8F0-47FF-B9AA-421008BD9E3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Удельный вес больных  ЗН живущих 5 и более лет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57.5</c:v>
                </c:pt>
                <c:pt idx="1">
                  <c:v>58.3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817344"/>
        <c:axId val="214778240"/>
      </c:barChart>
      <c:catAx>
        <c:axId val="22581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4778240"/>
        <c:crosses val="autoZero"/>
        <c:auto val="1"/>
        <c:lblAlgn val="ctr"/>
        <c:lblOffset val="100"/>
        <c:noMultiLvlLbl val="0"/>
      </c:catAx>
      <c:valAx>
        <c:axId val="214778240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225817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389507354316463"/>
          <c:y val="9.3654717377081552E-3"/>
          <c:w val="0.26610475066764733"/>
          <c:h val="0.99063442183861194"/>
        </c:manualLayout>
      </c:layout>
      <c:overlay val="0"/>
      <c:txPr>
        <a:bodyPr/>
        <a:lstStyle/>
        <a:p>
          <a:pPr>
            <a:defRPr sz="1200" b="1" i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4.6037140165774054E-4"/>
          <c:y val="4.232863015220531E-2"/>
        </c:manualLayout>
      </c:layout>
      <c:overlay val="0"/>
      <c:txPr>
        <a:bodyPr/>
        <a:lstStyle/>
        <a:p>
          <a:pPr>
            <a:defRPr sz="1400" i="1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015036776621562E-3"/>
          <c:y val="0.30610987668036888"/>
          <c:w val="0.66398980458106205"/>
          <c:h val="0.656567048105766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состоящих - 1735</c:v>
                </c:pt>
              </c:strCache>
            </c:strRef>
          </c:tx>
          <c:dLbls>
            <c:dLbl>
              <c:idx val="0"/>
              <c:layout>
                <c:manualLayout>
                  <c:x val="-6.6947507547714544E-2"/>
                  <c:y val="6.3720142206421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177193185593131E-2"/>
                  <c:y val="8.2757471392067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2151074629718302"/>
                  <c:y val="2.3040773247416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 I стадии</c:v>
                </c:pt>
                <c:pt idx="1">
                  <c:v>II стадии</c:v>
                </c:pt>
                <c:pt idx="2">
                  <c:v>III стадии</c:v>
                </c:pt>
                <c:pt idx="3">
                  <c:v>IV стадии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598</c:v>
                </c:pt>
                <c:pt idx="1">
                  <c:v>818</c:v>
                </c:pt>
                <c:pt idx="2">
                  <c:v>301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262285292739075"/>
          <c:y val="0.12137484723919564"/>
          <c:w val="0.32811284130307605"/>
          <c:h val="0.76500999888901233"/>
        </c:manualLayout>
      </c:layout>
      <c:overlay val="0"/>
      <c:txPr>
        <a:bodyPr/>
        <a:lstStyle/>
        <a:p>
          <a:pPr>
            <a:defRPr sz="1200" b="1" i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8816176603514355"/>
          <c:y val="0.12345850461059882"/>
        </c:manualLayout>
      </c:layout>
      <c:overlay val="0"/>
      <c:txPr>
        <a:bodyPr/>
        <a:lstStyle/>
        <a:p>
          <a:pPr>
            <a:defRPr sz="1200" i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выявленные -215</c:v>
                </c:pt>
              </c:strCache>
            </c:strRef>
          </c:tx>
          <c:explosion val="3"/>
          <c:dPt>
            <c:idx val="2"/>
            <c:bubble3D val="0"/>
            <c:explosion val="10"/>
          </c:dPt>
          <c:dLbls>
            <c:txPr>
              <a:bodyPr/>
              <a:lstStyle/>
              <a:p>
                <a:pPr>
                  <a:defRPr sz="16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I-II стадии</c:v>
                </c:pt>
                <c:pt idx="1">
                  <c:v>III стадии</c:v>
                </c:pt>
                <c:pt idx="2">
                  <c:v>IV стадии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169</c:v>
                </c:pt>
                <c:pt idx="1">
                  <c:v>35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475204888390983"/>
          <c:y val="0.19740954708736064"/>
          <c:w val="0.30218836114101999"/>
          <c:h val="0.66188386475576788"/>
        </c:manualLayout>
      </c:layout>
      <c:overlay val="0"/>
      <c:txPr>
        <a:bodyPr/>
        <a:lstStyle/>
        <a:p>
          <a:pPr>
            <a:defRPr sz="1200" b="1" i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709876508701416E-3"/>
          <c:y val="0.1052626552704998"/>
          <c:w val="0.73845245875957755"/>
          <c:h val="0.802600374722157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13.5</c:v>
                </c:pt>
                <c:pt idx="1">
                  <c:v>14.9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Рецидив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 formatCode="0.0">
                  <c:v>6</c:v>
                </c:pt>
                <c:pt idx="1">
                  <c:v>1.4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Распространенность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19.5</c:v>
                </c:pt>
                <c:pt idx="1">
                  <c:v>14.9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Болезненность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00366372529424E-2"/>
                  <c:y val="-4.18944194654008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861853361092594E-2"/>
                  <c:y val="4.1894419465400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492693412603142E-3"/>
                  <c:y val="1.6795381666782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773904011890562E-2"/>
                  <c:y val="-4.19884541669573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16.5</c:v>
                </c:pt>
                <c:pt idx="1">
                  <c:v>10.4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Смертность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3869520059452361E-3"/>
                  <c:y val="4.19884541669573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9563321320404515E-3"/>
                  <c:y val="-1.6032752261785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</c:v>
                </c:pt>
                <c:pt idx="1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8384128"/>
        <c:axId val="215561344"/>
        <c:axId val="0"/>
      </c:bar3DChart>
      <c:catAx>
        <c:axId val="22838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5561344"/>
        <c:crosses val="autoZero"/>
        <c:auto val="1"/>
        <c:lblAlgn val="ctr"/>
        <c:lblOffset val="100"/>
        <c:noMultiLvlLbl val="0"/>
      </c:catAx>
      <c:valAx>
        <c:axId val="2155613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28384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35347224551509"/>
          <c:y val="3.1831876907044504E-2"/>
          <c:w val="0.21918792392107911"/>
          <c:h val="0.47331898231889336"/>
        </c:manualLayout>
      </c:layout>
      <c:overlay val="0"/>
      <c:txPr>
        <a:bodyPr/>
        <a:lstStyle/>
        <a:p>
          <a:pPr>
            <a:defRPr sz="800" b="1" i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Охват ПУЗ по нозологиям</a:t>
            </a:r>
          </a:p>
        </c:rich>
      </c:tx>
      <c:layout>
        <c:manualLayout>
          <c:xMode val="edge"/>
          <c:yMode val="edge"/>
          <c:x val="8.2187825238340846E-3"/>
          <c:y val="2.812918447657864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Состоят на Д учете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АГ</c:v>
                </c:pt>
                <c:pt idx="1">
                  <c:v>СД</c:v>
                </c:pt>
                <c:pt idx="2">
                  <c:v>ХСН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5766</c:v>
                </c:pt>
                <c:pt idx="1">
                  <c:v>1901</c:v>
                </c:pt>
                <c:pt idx="2">
                  <c:v>593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58-4CC2-8927-C7BD5CDDF2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Охвачены ПУЗ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АГ</c:v>
                </c:pt>
                <c:pt idx="1">
                  <c:v>СД</c:v>
                </c:pt>
                <c:pt idx="2">
                  <c:v>ХСН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3544</c:v>
                </c:pt>
                <c:pt idx="1">
                  <c:v>1199</c:v>
                </c:pt>
                <c:pt idx="2">
                  <c:v>381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58-4CC2-8927-C7BD5CDDF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30628736"/>
        <c:axId val="230646912"/>
      </c:barChart>
      <c:catAx>
        <c:axId val="23062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30646912"/>
        <c:crosses val="autoZero"/>
        <c:auto val="1"/>
        <c:lblAlgn val="ctr"/>
        <c:lblOffset val="100"/>
        <c:noMultiLvlLbl val="0"/>
      </c:catAx>
      <c:valAx>
        <c:axId val="230646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062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252168770324976"/>
          <c:y val="0.20636961390254885"/>
          <c:w val="0.63029258323149284"/>
          <c:h val="0.17672743964120946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 i="1"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3508407741605576"/>
          <c:y val="0"/>
          <c:w val="0.51376412997450782"/>
          <c:h val="0.8626016290802379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Болезни системы кровообращения</c:v>
                </c:pt>
                <c:pt idx="1">
                  <c:v>Болезни эндокринной системы, расстройства питания и нарушения обмена веществ</c:v>
                </c:pt>
                <c:pt idx="2">
                  <c:v>Болезни мочеполовой системы</c:v>
                </c:pt>
                <c:pt idx="3">
                  <c:v>Болезни органов дыхания</c:v>
                </c:pt>
                <c:pt idx="4">
                  <c:v>Болезни костно-мышечной системы и соединительной ткани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12858</c:v>
                </c:pt>
                <c:pt idx="1">
                  <c:v>3621</c:v>
                </c:pt>
                <c:pt idx="2">
                  <c:v>1903</c:v>
                </c:pt>
                <c:pt idx="3">
                  <c:v>874</c:v>
                </c:pt>
                <c:pt idx="4">
                  <c:v>719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Болезни системы кровообращения</c:v>
                </c:pt>
                <c:pt idx="1">
                  <c:v>Болезни эндокринной системы, расстройства питания и нарушения обмена веществ</c:v>
                </c:pt>
                <c:pt idx="2">
                  <c:v>Болезни мочеполовой системы</c:v>
                </c:pt>
                <c:pt idx="3">
                  <c:v>Болезни органов дыхания</c:v>
                </c:pt>
                <c:pt idx="4">
                  <c:v>Болезни костно-мышечной системы и соединительной ткани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12006</c:v>
                </c:pt>
                <c:pt idx="1">
                  <c:v>3907</c:v>
                </c:pt>
                <c:pt idx="2">
                  <c:v>1844</c:v>
                </c:pt>
                <c:pt idx="3">
                  <c:v>975</c:v>
                </c:pt>
                <c:pt idx="4">
                  <c:v>898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0677504"/>
        <c:axId val="230679296"/>
        <c:axId val="0"/>
      </c:bar3DChart>
      <c:catAx>
        <c:axId val="230677504"/>
        <c:scaling>
          <c:orientation val="minMax"/>
        </c:scaling>
        <c:delete val="0"/>
        <c:axPos val="l"/>
        <c:majorTickMark val="out"/>
        <c:minorTickMark val="none"/>
        <c:tickLblPos val="nextTo"/>
        <c:crossAx val="230679296"/>
        <c:crosses val="autoZero"/>
        <c:auto val="1"/>
        <c:lblAlgn val="ctr"/>
        <c:lblOffset val="100"/>
        <c:noMultiLvlLbl val="0"/>
      </c:catAx>
      <c:valAx>
        <c:axId val="2306792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30677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39816553785384"/>
          <c:y val="0.26577744196223096"/>
          <c:w val="7.9652489145041722E-2"/>
          <c:h val="0.139908065770469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 b="1" i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i="1"/>
            </a:pPr>
            <a:r>
              <a:rPr lang="ru-RU" sz="1200" i="1"/>
              <a:t>Показатель первичного выхода на инвалидность</a:t>
            </a:r>
          </a:p>
        </c:rich>
      </c:tx>
      <c:layout>
        <c:manualLayout>
          <c:xMode val="edge"/>
          <c:yMode val="edge"/>
          <c:x val="0.19066012264523843"/>
          <c:y val="2.682314675640569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34370255156834E-2"/>
          <c:y val="0.28945492984161081"/>
          <c:w val="0.96766580466328211"/>
          <c:h val="0.537492825033104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Первичный выход на инвалидность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>
                <a:outerShdw blurRad="2794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B6-4BD3-B895-E16F1B005105}"/>
              </c:ext>
            </c:extLst>
          </c:dPt>
          <c:dPt>
            <c:idx val="1"/>
            <c:invertIfNegative val="0"/>
            <c:bubble3D val="0"/>
            <c:spPr>
              <a:effectLst>
                <a:outerShdw blurRad="177800" dist="50800" dir="5400000" algn="ctr" rotWithShape="0">
                  <a:srgbClr val="000000">
                    <a:alpha val="43137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B6-4BD3-B895-E16F1B005105}"/>
              </c:ext>
            </c:extLst>
          </c:dPt>
          <c:dLbls>
            <c:dLbl>
              <c:idx val="0"/>
              <c:layout>
                <c:manualLayout>
                  <c:x val="3.9193176066856766E-2"/>
                  <c:y val="-2.4500851420663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7B6-4BD3-B895-E16F1B005105}"/>
                </c:ext>
              </c:extLst>
            </c:dLbl>
            <c:dLbl>
              <c:idx val="1"/>
              <c:layout>
                <c:manualLayout>
                  <c:x val="1.9596588033428456E-2"/>
                  <c:y val="-2.9945485069699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7B6-4BD3-B895-E16F1B0051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16.7</c:v>
                </c:pt>
                <c:pt idx="1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7B6-4BD3-B895-E16F1B005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3484544"/>
        <c:axId val="243486080"/>
        <c:axId val="0"/>
      </c:bar3DChart>
      <c:catAx>
        <c:axId val="243484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1"/>
            </a:pPr>
            <a:endParaRPr lang="ru-RU"/>
          </a:p>
        </c:txPr>
        <c:crossAx val="243486080"/>
        <c:crosses val="autoZero"/>
        <c:auto val="1"/>
        <c:lblAlgn val="ctr"/>
        <c:lblOffset val="100"/>
        <c:noMultiLvlLbl val="0"/>
      </c:catAx>
      <c:valAx>
        <c:axId val="24348608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43484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440604685505428"/>
          <c:y val="1.0761162065317156E-2"/>
          <c:w val="0.47576708296787357"/>
          <c:h val="0.78216963523047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посещений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675788165051486E-2"/>
                  <c:y val="0.116882706018711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4054728990308912E-3"/>
                  <c:y val="0.116882706018711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407895</c:v>
                </c:pt>
                <c:pt idx="1">
                  <c:v>409654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в.т.ч. в поликлинике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7532405902806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703152660205938E-3"/>
                  <c:y val="0.197239566406575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339487</c:v>
                </c:pt>
                <c:pt idx="1">
                  <c:v>352123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дому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703152660205938E-3"/>
                  <c:y val="0.124187875144881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09577536892542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68408</c:v>
                </c:pt>
                <c:pt idx="1">
                  <c:v>57531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854656"/>
        <c:axId val="298864640"/>
      </c:barChart>
      <c:catAx>
        <c:axId val="29885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8864640"/>
        <c:crosses val="autoZero"/>
        <c:auto val="1"/>
        <c:lblAlgn val="ctr"/>
        <c:lblOffset val="100"/>
        <c:noMultiLvlLbl val="0"/>
      </c:catAx>
      <c:valAx>
        <c:axId val="2988646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98854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68736225180091914"/>
          <c:w val="0.45875111893741588"/>
          <c:h val="0.31263791655971179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 b="1" i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217794194711077E-2"/>
          <c:y val="6.0451538809714829E-2"/>
          <c:w val="0.55982425940584934"/>
          <c:h val="0.7720509305524105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Бостандыкский район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23659</c:v>
                </c:pt>
                <c:pt idx="1">
                  <c:v>26437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AB-46B2-9F8B-388A72A6F3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Алмалинский район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42721</c:v>
                </c:pt>
                <c:pt idx="1">
                  <c:v>40632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AB-46B2-9F8B-388A72A6F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9957632"/>
        <c:axId val="229959168"/>
        <c:axId val="0"/>
      </c:bar3DChart>
      <c:catAx>
        <c:axId val="22995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29959168"/>
        <c:crosses val="autoZero"/>
        <c:auto val="1"/>
        <c:lblAlgn val="ctr"/>
        <c:lblOffset val="100"/>
        <c:noMultiLvlLbl val="0"/>
      </c:catAx>
      <c:valAx>
        <c:axId val="229959168"/>
        <c:scaling>
          <c:orientation val="minMax"/>
        </c:scaling>
        <c:delete val="1"/>
        <c:axPos val="l"/>
        <c:majorGridlines>
          <c:spPr>
            <a:effectLst>
              <a:outerShdw blurRad="1270000" dist="317500" dir="20400000" sx="90000" sy="-19000" rotWithShape="0">
                <a:prstClr val="black">
                  <a:alpha val="15000"/>
                </a:prst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crossAx val="229957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82393690761891"/>
          <c:y val="0.12836937037025917"/>
          <c:w val="0.4112861815790686"/>
          <c:h val="0.7684893800896192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 b="1" i="1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 i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6343735433288951E-2"/>
          <c:y val="0"/>
          <c:w val="0.85871749465766045"/>
          <c:h val="0.73058712430644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Домашние роды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8513413429379345E-3"/>
                  <c:y val="0.114121306782906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03746642529914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308352"/>
        <c:axId val="298309888"/>
      </c:barChart>
      <c:catAx>
        <c:axId val="29830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298309888"/>
        <c:crosses val="autoZero"/>
        <c:auto val="1"/>
        <c:lblAlgn val="ctr"/>
        <c:lblOffset val="100"/>
        <c:noMultiLvlLbl val="0"/>
      </c:catAx>
      <c:valAx>
        <c:axId val="29830988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98308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взято на учет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925</c:v>
                </c:pt>
                <c:pt idx="1">
                  <c:v>822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в.т.ч. до 12 недель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829</c:v>
                </c:pt>
                <c:pt idx="1">
                  <c:v>775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498560"/>
        <c:axId val="328504448"/>
      </c:barChart>
      <c:catAx>
        <c:axId val="32849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28504448"/>
        <c:crosses val="autoZero"/>
        <c:auto val="1"/>
        <c:lblAlgn val="ctr"/>
        <c:lblOffset val="100"/>
        <c:noMultiLvlLbl val="0"/>
      </c:catAx>
      <c:valAx>
        <c:axId val="3285044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28498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818467537385552"/>
          <c:y val="7.030947065090061E-2"/>
          <c:w val="0.30302886113598443"/>
          <c:h val="0.82050334899326116"/>
        </c:manualLayout>
      </c:layout>
      <c:overlay val="0"/>
      <c:txPr>
        <a:bodyPr/>
        <a:lstStyle/>
        <a:p>
          <a:pPr>
            <a:defRPr sz="1200" b="1" i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i="0" smtClean="0"/>
                      <a:t>947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i="0" smtClean="0"/>
                      <a:t>917</a:t>
                    </a:r>
                    <a:r>
                      <a:rPr lang="ru-RU" b="1" i="0" smtClean="0"/>
                      <a:t> -97%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565188663247943E-2"/>
                  <c:y val="-6.1345840800297549E-2"/>
                </c:manualLayout>
              </c:layout>
              <c:tx>
                <c:rich>
                  <a:bodyPr/>
                  <a:lstStyle/>
                  <a:p>
                    <a:r>
                      <a:rPr lang="en-US" b="1" i="0" smtClean="0"/>
                      <a:t>30</a:t>
                    </a:r>
                    <a:r>
                      <a:rPr lang="ru-RU" b="1" i="0" smtClean="0"/>
                      <a:t>-3%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Всего родов</c:v>
                </c:pt>
                <c:pt idx="1">
                  <c:v>срочные</c:v>
                </c:pt>
                <c:pt idx="2">
                  <c:v>преждевременные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947</c:v>
                </c:pt>
                <c:pt idx="1">
                  <c:v>917</c:v>
                </c:pt>
                <c:pt idx="2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/>
                      <a:t>744</a:t>
                    </a:r>
                    <a:r>
                      <a:rPr lang="ru-RU" b="1" smtClean="0"/>
                      <a:t>-97%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smtClean="0"/>
                      <a:t>28</a:t>
                    </a:r>
                    <a:r>
                      <a:rPr lang="ru-RU" b="1" smtClean="0"/>
                      <a:t>-3%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Всего родов</c:v>
                </c:pt>
                <c:pt idx="1">
                  <c:v>срочные</c:v>
                </c:pt>
                <c:pt idx="2">
                  <c:v>преждевременные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802</c:v>
                </c:pt>
                <c:pt idx="1">
                  <c:v>744</c:v>
                </c:pt>
                <c:pt idx="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206592"/>
        <c:axId val="328224768"/>
      </c:barChart>
      <c:catAx>
        <c:axId val="328206592"/>
        <c:scaling>
          <c:orientation val="minMax"/>
        </c:scaling>
        <c:delete val="0"/>
        <c:axPos val="b"/>
        <c:majorTickMark val="out"/>
        <c:minorTickMark val="none"/>
        <c:tickLblPos val="nextTo"/>
        <c:crossAx val="328224768"/>
        <c:crosses val="autoZero"/>
        <c:auto val="1"/>
        <c:lblAlgn val="ctr"/>
        <c:lblOffset val="100"/>
        <c:noMultiLvlLbl val="0"/>
      </c:catAx>
      <c:valAx>
        <c:axId val="32822476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28206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900" b="1" i="1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sz="1100" dirty="0"/>
              <a:t>Показатель младенческой смертности</a:t>
            </a:r>
          </a:p>
        </c:rich>
      </c:tx>
      <c:layout>
        <c:manualLayout>
          <c:xMode val="edge"/>
          <c:yMode val="edge"/>
          <c:x val="8.0633572306758855E-2"/>
          <c:y val="7.3886755638262414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0244324704662445"/>
          <c:w val="1"/>
          <c:h val="0.523973673707036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Показатель младенческой смертности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3.3</c:v>
                </c:pt>
                <c:pt idx="1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0116608"/>
        <c:axId val="340118144"/>
        <c:axId val="0"/>
      </c:bar3DChart>
      <c:catAx>
        <c:axId val="340116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0118144"/>
        <c:crosses val="autoZero"/>
        <c:auto val="1"/>
        <c:lblAlgn val="ctr"/>
        <c:lblOffset val="100"/>
        <c:noMultiLvlLbl val="0"/>
      </c:catAx>
      <c:valAx>
        <c:axId val="3401181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40116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 b="1" i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22598752791272E-3"/>
          <c:y val="5.8151872014220639E-2"/>
          <c:w val="0.78870176416502946"/>
          <c:h val="0.826126866812015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Жалобы и заявления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060809346828906E-3"/>
                  <c:y val="3.5273858460171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162-40E6-B0BF-339763C3E2A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314</c:v>
                </c:pt>
                <c:pt idx="1">
                  <c:v>395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</c:v>
                </c:pt>
                <c:pt idx="1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62-40E6-B0BF-339763C3E2A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Благодарности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060809346828906E-3"/>
                  <c:y val="-2.4691700922119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162-40E6-B0BF-339763C3E2A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314</c:v>
                </c:pt>
                <c:pt idx="1">
                  <c:v>395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203</c:v>
                </c:pt>
                <c:pt idx="1">
                  <c:v>322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162-40E6-B0BF-339763C3E2A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обращения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314</c:v>
                </c:pt>
                <c:pt idx="1">
                  <c:v>395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17</c:v>
                </c:pt>
                <c:pt idx="1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62-40E6-B0BF-339763C3E2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3365120"/>
        <c:axId val="343127936"/>
        <c:axId val="0"/>
      </c:bar3DChart>
      <c:catAx>
        <c:axId val="34336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3127936"/>
        <c:crosses val="autoZero"/>
        <c:auto val="1"/>
        <c:lblAlgn val="ctr"/>
        <c:lblOffset val="100"/>
        <c:noMultiLvlLbl val="0"/>
      </c:catAx>
      <c:valAx>
        <c:axId val="3431279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43365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472713514550487"/>
          <c:y val="0.10671661727520673"/>
          <c:w val="0.19527286485449516"/>
          <c:h val="0.68909948934748821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 b="1" i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308466699811269E-2"/>
          <c:y val="4.9386120273055396E-2"/>
          <c:w val="0.72015498261004207"/>
          <c:h val="0.783921052910670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прикрепленного населения на начало года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525109118027402E-2"/>
                  <c:y val="-3.1427531082853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525109118027402E-2"/>
                  <c:y val="-2.6937883785302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65807</c:v>
                </c:pt>
                <c:pt idx="1">
                  <c:v>66380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прикрепленного населения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590376935740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583893663556452E-3"/>
                  <c:y val="-2.5396772005359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8076</c:v>
                </c:pt>
                <c:pt idx="1">
                  <c:v>6759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открепленного населения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700051569726083E-2"/>
                  <c:y val="-1.6674421777097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5028462840779E-2"/>
                  <c:y val="-2.94843692479029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7500</c:v>
                </c:pt>
                <c:pt idx="1">
                  <c:v>6070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Кол-во прикрепленного населения на конец года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3500727453516017E-3"/>
                  <c:y val="-2.6937883785302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500727453516017E-3"/>
                  <c:y val="-2.2448236487752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66380</c:v>
                </c:pt>
                <c:pt idx="1">
                  <c:v>67069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0111104"/>
        <c:axId val="230112640"/>
        <c:axId val="0"/>
      </c:bar3DChart>
      <c:catAx>
        <c:axId val="23011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30112640"/>
        <c:crosses val="autoZero"/>
        <c:auto val="1"/>
        <c:lblAlgn val="ctr"/>
        <c:lblOffset val="100"/>
        <c:noMultiLvlLbl val="0"/>
      </c:catAx>
      <c:valAx>
        <c:axId val="2301126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30111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60331938403642"/>
          <c:y val="1.1916952976511484E-2"/>
          <c:w val="0.28172707118787677"/>
          <c:h val="0.98808304702348848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 b="1" i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317"/>
      <c:rAngAx val="0"/>
      <c:perspective val="9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748095108975853E-3"/>
          <c:y val="8.6518164648372324E-4"/>
          <c:w val="0.68560394278754078"/>
          <c:h val="0.8268118230128503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Детское население 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2.6019172118084402E-3"/>
                  <c:y val="1.3961708348136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929301209857115E-3"/>
                  <c:y val="1.0037855360827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14829</c:v>
                </c:pt>
                <c:pt idx="1">
                  <c:v>14736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D8A-48D5-8B7F-818F1D1534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Подростки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5.822792703077919E-3"/>
                  <c:y val="5.01892768041365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3797744607727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2219</c:v>
                </c:pt>
                <c:pt idx="1">
                  <c:v>2451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D8A-48D5-8B7F-818F1D1534B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Взрослое население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0189276804136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5170349123722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49332</c:v>
                </c:pt>
                <c:pt idx="1">
                  <c:v>49882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654528"/>
        <c:axId val="37656064"/>
        <c:axId val="0"/>
      </c:bar3DChart>
      <c:catAx>
        <c:axId val="3765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7656064"/>
        <c:crosses val="autoZero"/>
        <c:auto val="1"/>
        <c:lblAlgn val="ctr"/>
        <c:lblOffset val="100"/>
        <c:noMultiLvlLbl val="0"/>
      </c:catAx>
      <c:valAx>
        <c:axId val="376560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7654528"/>
        <c:crosses val="autoZero"/>
        <c:crossBetween val="between"/>
      </c:valAx>
      <c:spPr>
        <a:scene3d>
          <a:camera prst="orthographicFront"/>
          <a:lightRig rig="threePt" dir="t"/>
        </a:scene3d>
        <a:sp3d prstMaterial="clear">
          <a:bevelT w="260350" h="50800" prst="softRound"/>
          <a:bevelB prst="softRound"/>
        </a:sp3d>
      </c:spPr>
    </c:plotArea>
    <c:legend>
      <c:legendPos val="r"/>
      <c:layout>
        <c:manualLayout>
          <c:xMode val="edge"/>
          <c:yMode val="edge"/>
          <c:x val="0.61715009786792563"/>
          <c:y val="0.11961217272154946"/>
          <c:w val="0.33411620093494793"/>
          <c:h val="0.88038788802337631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effectLst>
      <a:glow rad="228600">
        <a:schemeClr val="accent6">
          <a:satMod val="175000"/>
          <a:alpha val="40000"/>
        </a:schemeClr>
      </a:glow>
    </a:effectLst>
  </c:spPr>
  <c:txPr>
    <a:bodyPr/>
    <a:lstStyle/>
    <a:p>
      <a:pPr>
        <a:defRPr sz="1800" b="1" i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78782627926012E-2"/>
          <c:y val="3.2065881568714594E-2"/>
          <c:w val="0.67040068425554311"/>
          <c:h val="0.767103124373681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06459914451037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926354804044125E-2"/>
                  <c:y val="0.140333523594550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28208</c:v>
                </c:pt>
                <c:pt idx="1">
                  <c:v>28515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3549443657404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11625764852949E-2"/>
                  <c:y val="0.140333523594550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38172</c:v>
                </c:pt>
                <c:pt idx="1">
                  <c:v>38554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в.т.ч. женщин фертильного возраста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818597272138397E-2"/>
                  <c:y val="0.122101817746746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2662410729292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17656</c:v>
                </c:pt>
                <c:pt idx="1">
                  <c:v>16653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8433152"/>
        <c:axId val="38434688"/>
        <c:axId val="0"/>
      </c:bar3DChart>
      <c:catAx>
        <c:axId val="3843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8434688"/>
        <c:crosses val="autoZero"/>
        <c:auto val="1"/>
        <c:lblAlgn val="ctr"/>
        <c:lblOffset val="100"/>
        <c:noMultiLvlLbl val="0"/>
      </c:catAx>
      <c:valAx>
        <c:axId val="3843468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84331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0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="1" i="1"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067360146899847"/>
          <c:y val="2.6049812129136644E-2"/>
          <c:w val="0.29100235508657907"/>
          <c:h val="0.9739501878708634"/>
        </c:manualLayout>
      </c:layout>
      <c:overlay val="1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65134897285828885"/>
          <c:h val="0.8149442896848015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одобрено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 (13948)</c:v>
                </c:pt>
                <c:pt idx="1">
                  <c:v>2022   (11174)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7841</c:v>
                </c:pt>
                <c:pt idx="1">
                  <c:v>5932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отклонено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 (13948)</c:v>
                </c:pt>
                <c:pt idx="1">
                  <c:v>2022   (11174)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6107</c:v>
                </c:pt>
                <c:pt idx="1">
                  <c:v>5242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548224"/>
        <c:axId val="38549760"/>
        <c:axId val="0"/>
      </c:bar3DChart>
      <c:catAx>
        <c:axId val="3854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549760"/>
        <c:crosses val="autoZero"/>
        <c:auto val="1"/>
        <c:lblAlgn val="ctr"/>
        <c:lblOffset val="100"/>
        <c:noMultiLvlLbl val="0"/>
      </c:catAx>
      <c:valAx>
        <c:axId val="38549760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38548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88652996889234"/>
          <c:y val="0.11452617126216297"/>
          <c:w val="0.27530968781246529"/>
          <c:h val="0.2434868576691658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 i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3959177538695295E-2"/>
          <c:w val="0.78291270443532768"/>
          <c:h val="0.804690929456390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056142110807136E-3"/>
                  <c:y val="-3.1868200380912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168426332421412E-3"/>
                  <c:y val="-2.6965400322310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Заболеваемость, общая</c:v>
                </c:pt>
                <c:pt idx="1">
                  <c:v>Заболеваемость, первичный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1049.5</c:v>
                </c:pt>
                <c:pt idx="1">
                  <c:v>563.5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867370532968565E-2"/>
                  <c:y val="-2.941680035161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839299477564997E-2"/>
                  <c:y val="-2.9416800351611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Заболеваемость, общая</c:v>
                </c:pt>
                <c:pt idx="1">
                  <c:v>Заболеваемость, первичный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897.9</c:v>
                </c:pt>
                <c:pt idx="1">
                  <c:v>437.8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119168"/>
        <c:axId val="42120704"/>
        <c:axId val="0"/>
      </c:bar3DChart>
      <c:catAx>
        <c:axId val="42119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2120704"/>
        <c:crosses val="autoZero"/>
        <c:auto val="1"/>
        <c:lblAlgn val="ctr"/>
        <c:lblOffset val="100"/>
        <c:noMultiLvlLbl val="0"/>
      </c:catAx>
      <c:valAx>
        <c:axId val="421207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2119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47841505084483"/>
          <c:y val="0.11857211589121863"/>
          <c:w val="0.16348732137847016"/>
          <c:h val="0.64376740398148369"/>
        </c:manualLayout>
      </c:layout>
      <c:overlay val="0"/>
      <c:txPr>
        <a:bodyPr/>
        <a:lstStyle/>
        <a:p>
          <a:pPr>
            <a:defRPr sz="1400" b="1" i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3000">
              <a:srgbClr val="FFFF00">
                <a:lumMod val="69000"/>
                <a:lumOff val="31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30383620067441763"/>
          <c:y val="0"/>
          <c:w val="0.59601602725109104"/>
          <c:h val="0.9985654402935142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2022г.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2.8873702786379996E-3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566-4D84-8D69-E37DCAE773AF}"/>
                </c:ext>
              </c:extLst>
            </c:dLbl>
            <c:dLbl>
              <c:idx val="1"/>
              <c:layout>
                <c:manualLayout>
                  <c:x val="4.331055417957079E-3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566-4D84-8D69-E37DCAE773AF}"/>
                </c:ext>
              </c:extLst>
            </c:dLbl>
            <c:dLbl>
              <c:idx val="3"/>
              <c:layout>
                <c:manualLayout>
                  <c:x val="4.3310554179569732E-3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566-4D84-8D69-E37DCAE773AF}"/>
                </c:ext>
              </c:extLst>
            </c:dLbl>
            <c:dLbl>
              <c:idx val="4"/>
              <c:layout>
                <c:manualLayout>
                  <c:x val="8.6621108359140522E-3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566-4D84-8D69-E37DCAE773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Болезни системы кровообращения</c:v>
                </c:pt>
                <c:pt idx="1">
                  <c:v>Болезни органов дыхания</c:v>
                </c:pt>
                <c:pt idx="2">
                  <c:v>Болезни костно - мышечной системы</c:v>
                </c:pt>
                <c:pt idx="3">
                  <c:v>Болезни эндокринной системы</c:v>
                </c:pt>
                <c:pt idx="4">
                  <c:v>Коронавирусная инфекция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214.1</c:v>
                </c:pt>
                <c:pt idx="1">
                  <c:v>155.5</c:v>
                </c:pt>
                <c:pt idx="2">
                  <c:v>67.7</c:v>
                </c:pt>
                <c:pt idx="3">
                  <c:v>66.599999999999994</c:v>
                </c:pt>
                <c:pt idx="4">
                  <c:v>58.6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566-4D84-8D69-E37DCAE773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2021г.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invertIfNegative val="0"/>
          <c:dLbls>
            <c:dLbl>
              <c:idx val="0"/>
              <c:layout>
                <c:manualLayout>
                  <c:x val="4.331055417957079E-3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566-4D84-8D69-E37DCAE773AF}"/>
                </c:ext>
              </c:extLst>
            </c:dLbl>
            <c:dLbl>
              <c:idx val="1"/>
              <c:layout>
                <c:manualLayout>
                  <c:x val="2.8873702786380525E-3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566-4D84-8D69-E37DCAE773AF}"/>
                </c:ext>
              </c:extLst>
            </c:dLbl>
            <c:dLbl>
              <c:idx val="2"/>
              <c:layout>
                <c:manualLayout>
                  <c:x val="7.2184256965951311E-3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566-4D84-8D69-E37DCAE773AF}"/>
                </c:ext>
              </c:extLst>
            </c:dLbl>
            <c:dLbl>
              <c:idx val="3"/>
              <c:layout>
                <c:manualLayout>
                  <c:x val="1.4436851393190263E-3"/>
                  <c:y val="-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566-4D84-8D69-E37DCAE773AF}"/>
                </c:ext>
              </c:extLst>
            </c:dLbl>
            <c:dLbl>
              <c:idx val="4"/>
              <c:layout>
                <c:manualLayout>
                  <c:x val="4.331055417957079E-3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566-4D84-8D69-E37DCAE773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Болезни системы кровообращения</c:v>
                </c:pt>
                <c:pt idx="1">
                  <c:v>Болезни органов дыхания</c:v>
                </c:pt>
                <c:pt idx="2">
                  <c:v>Болезни костно - мышечной системы</c:v>
                </c:pt>
                <c:pt idx="3">
                  <c:v>Болезни эндокринной системы</c:v>
                </c:pt>
                <c:pt idx="4">
                  <c:v>Коронавирусная инфекция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227.4</c:v>
                </c:pt>
                <c:pt idx="1">
                  <c:v>162.9</c:v>
                </c:pt>
                <c:pt idx="2">
                  <c:v>61.5</c:v>
                </c:pt>
                <c:pt idx="3">
                  <c:v>68.7</c:v>
                </c:pt>
                <c:pt idx="4">
                  <c:v>92.7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566-4D84-8D69-E37DCAE77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392896"/>
        <c:axId val="115394432"/>
        <c:axId val="0"/>
      </c:bar3DChart>
      <c:catAx>
        <c:axId val="115392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15394432"/>
        <c:crosses val="autoZero"/>
        <c:auto val="1"/>
        <c:lblAlgn val="ctr"/>
        <c:lblOffset val="100"/>
        <c:noMultiLvlLbl val="0"/>
      </c:catAx>
      <c:valAx>
        <c:axId val="115394432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15392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574798968290092"/>
          <c:y val="0.17612494422473332"/>
          <c:w val="0.10111852863332153"/>
          <c:h val="0.50495080971068051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 b="1" i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34352523874172741"/>
          <c:y val="2.5256116828616379E-2"/>
          <c:w val="0.49581290461530664"/>
          <c:h val="0.9557123185871655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2022г.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2.8873702786379996E-3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179-41E9-96F4-1F0C66D6FC5E}"/>
                </c:ext>
              </c:extLst>
            </c:dLbl>
            <c:dLbl>
              <c:idx val="1"/>
              <c:layout>
                <c:manualLayout>
                  <c:x val="4.331055417957079E-3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179-41E9-96F4-1F0C66D6FC5E}"/>
                </c:ext>
              </c:extLst>
            </c:dLbl>
            <c:dLbl>
              <c:idx val="3"/>
              <c:layout>
                <c:manualLayout>
                  <c:x val="4.3310554179569732E-3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179-41E9-96F4-1F0C66D6FC5E}"/>
                </c:ext>
              </c:extLst>
            </c:dLbl>
            <c:dLbl>
              <c:idx val="4"/>
              <c:layout>
                <c:manualLayout>
                  <c:x val="8.6621108359140522E-3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179-41E9-96F4-1F0C66D6FC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Болезни органов дыхания</c:v>
                </c:pt>
                <c:pt idx="1">
                  <c:v>Болезни костно-мышечной системы</c:v>
                </c:pt>
                <c:pt idx="2">
                  <c:v>Болезни нервной системы</c:v>
                </c:pt>
                <c:pt idx="3">
                  <c:v>Болезни органов пищеварения</c:v>
                </c:pt>
                <c:pt idx="4">
                  <c:v>Болезни кожи и подкожной клетчатки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132.30000000000001</c:v>
                </c:pt>
                <c:pt idx="1">
                  <c:v>33.799999999999997</c:v>
                </c:pt>
                <c:pt idx="2">
                  <c:v>31.5</c:v>
                </c:pt>
                <c:pt idx="3">
                  <c:v>30</c:v>
                </c:pt>
                <c:pt idx="4">
                  <c:v>24.5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79-41E9-96F4-1F0C66D6FC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2"/>
              </a:solidFill>
            </a:ln>
          </c:spPr>
          <c:invertIfNegative val="0"/>
          <c:dLbls>
            <c:dLbl>
              <c:idx val="0"/>
              <c:layout>
                <c:manualLayout>
                  <c:x val="4.331055417957079E-3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179-41E9-96F4-1F0C66D6FC5E}"/>
                </c:ext>
              </c:extLst>
            </c:dLbl>
            <c:dLbl>
              <c:idx val="1"/>
              <c:layout>
                <c:manualLayout>
                  <c:x val="2.8873702786380525E-3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179-41E9-96F4-1F0C66D6FC5E}"/>
                </c:ext>
              </c:extLst>
            </c:dLbl>
            <c:dLbl>
              <c:idx val="2"/>
              <c:layout>
                <c:manualLayout>
                  <c:x val="7.2184256965951311E-3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179-41E9-96F4-1F0C66D6FC5E}"/>
                </c:ext>
              </c:extLst>
            </c:dLbl>
            <c:dLbl>
              <c:idx val="3"/>
              <c:layout>
                <c:manualLayout>
                  <c:x val="1.4436851393190263E-3"/>
                  <c:y val="-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179-41E9-96F4-1F0C66D6FC5E}"/>
                </c:ext>
              </c:extLst>
            </c:dLbl>
            <c:dLbl>
              <c:idx val="4"/>
              <c:layout>
                <c:manualLayout>
                  <c:x val="4.331055417957079E-3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179-41E9-96F4-1F0C66D6FC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Болезни органов дыхания</c:v>
                </c:pt>
                <c:pt idx="1">
                  <c:v>Болезни костно-мышечной системы</c:v>
                </c:pt>
                <c:pt idx="2">
                  <c:v>Болезни нервной системы</c:v>
                </c:pt>
                <c:pt idx="3">
                  <c:v>Болезни органов пищеварения</c:v>
                </c:pt>
                <c:pt idx="4">
                  <c:v>Болезни кожи и подкожной клетчатки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158.19999999999999</c:v>
                </c:pt>
                <c:pt idx="1">
                  <c:v>27.5</c:v>
                </c:pt>
                <c:pt idx="2">
                  <c:v>36.299999999999997</c:v>
                </c:pt>
                <c:pt idx="3">
                  <c:v>29.2</c:v>
                </c:pt>
                <c:pt idx="4">
                  <c:v>14.8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179-41E9-96F4-1F0C66D6F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667328"/>
        <c:axId val="115668864"/>
        <c:axId val="0"/>
      </c:bar3DChart>
      <c:catAx>
        <c:axId val="1156673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15668864"/>
        <c:crosses val="autoZero"/>
        <c:auto val="1"/>
        <c:lblAlgn val="ctr"/>
        <c:lblOffset val="100"/>
        <c:noMultiLvlLbl val="0"/>
      </c:catAx>
      <c:valAx>
        <c:axId val="115668864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15667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596554121237157"/>
          <c:y val="5.4581923038493241E-2"/>
          <c:w val="0.13143180230845025"/>
          <c:h val="0.58569141395848423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 b="1" i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3689F9-BF49-4BFA-B584-ABFB61395B0E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0DFCA13-4CE2-40AF-8B6E-F2CD324BCEFE}">
      <dgm:prSet phldrT="[Текст]" custT="1"/>
      <dgm:spPr/>
      <dgm:t>
        <a:bodyPr/>
        <a:lstStyle/>
        <a:p>
          <a:r>
            <a:rPr lang="ru-RU" sz="1100" b="0" i="1" dirty="0" smtClean="0"/>
            <a:t>10 государственных общеобразовательных школ</a:t>
          </a:r>
          <a:endParaRPr lang="ru-RU" sz="1100" b="0" i="1" dirty="0"/>
        </a:p>
      </dgm:t>
    </dgm:pt>
    <dgm:pt modelId="{D7DF9269-9003-4B2A-A842-E0C77E034273}" type="parTrans" cxnId="{89836559-6162-4D60-B422-B469F5599648}">
      <dgm:prSet/>
      <dgm:spPr/>
      <dgm:t>
        <a:bodyPr/>
        <a:lstStyle/>
        <a:p>
          <a:endParaRPr lang="ru-RU"/>
        </a:p>
      </dgm:t>
    </dgm:pt>
    <dgm:pt modelId="{6E6CD425-0B2D-438E-92FE-3BBA11633075}" type="sibTrans" cxnId="{89836559-6162-4D60-B422-B469F5599648}">
      <dgm:prSet/>
      <dgm:spPr/>
      <dgm:t>
        <a:bodyPr/>
        <a:lstStyle/>
        <a:p>
          <a:endParaRPr lang="ru-RU"/>
        </a:p>
      </dgm:t>
    </dgm:pt>
    <dgm:pt modelId="{43B0D0AD-17C3-4C92-8374-77C8B78461E5}">
      <dgm:prSet phldrT="[Текст]"/>
      <dgm:spPr/>
      <dgm:t>
        <a:bodyPr/>
        <a:lstStyle/>
        <a:p>
          <a:r>
            <a:rPr lang="ru-RU" i="1" dirty="0" smtClean="0"/>
            <a:t>6 частных общеобразовательных школ</a:t>
          </a:r>
          <a:endParaRPr lang="ru-RU" i="1" dirty="0"/>
        </a:p>
      </dgm:t>
    </dgm:pt>
    <dgm:pt modelId="{32798046-E27D-4BAF-BDFD-5C794E9C65D3}" type="parTrans" cxnId="{3A2CBB13-78AE-40C4-869A-09851D1F07C8}">
      <dgm:prSet/>
      <dgm:spPr/>
      <dgm:t>
        <a:bodyPr/>
        <a:lstStyle/>
        <a:p>
          <a:endParaRPr lang="ru-RU"/>
        </a:p>
      </dgm:t>
    </dgm:pt>
    <dgm:pt modelId="{4C9055F9-76E5-48D0-945D-290C7FADE347}" type="sibTrans" cxnId="{3A2CBB13-78AE-40C4-869A-09851D1F07C8}">
      <dgm:prSet/>
      <dgm:spPr/>
      <dgm:t>
        <a:bodyPr/>
        <a:lstStyle/>
        <a:p>
          <a:endParaRPr lang="ru-RU"/>
        </a:p>
      </dgm:t>
    </dgm:pt>
    <dgm:pt modelId="{6894D9FF-54ED-4523-83EE-AE75FE7E4FAD}">
      <dgm:prSet phldrT="[Текст]"/>
      <dgm:spPr/>
      <dgm:t>
        <a:bodyPr/>
        <a:lstStyle/>
        <a:p>
          <a:r>
            <a:rPr lang="ru-RU" i="1" dirty="0" smtClean="0"/>
            <a:t>12 государственных дошкольных учреждений</a:t>
          </a:r>
          <a:endParaRPr lang="ru-RU" i="1" dirty="0"/>
        </a:p>
      </dgm:t>
    </dgm:pt>
    <dgm:pt modelId="{8375C6C3-B2A8-4DDA-ABAF-53273E629103}" type="parTrans" cxnId="{4EE1DAE7-808F-423B-9866-80601125FA64}">
      <dgm:prSet/>
      <dgm:spPr/>
      <dgm:t>
        <a:bodyPr/>
        <a:lstStyle/>
        <a:p>
          <a:endParaRPr lang="ru-RU"/>
        </a:p>
      </dgm:t>
    </dgm:pt>
    <dgm:pt modelId="{A6D55A5A-83FD-4A98-BBCE-50646ECA70AA}" type="sibTrans" cxnId="{4EE1DAE7-808F-423B-9866-80601125FA64}">
      <dgm:prSet/>
      <dgm:spPr/>
      <dgm:t>
        <a:bodyPr/>
        <a:lstStyle/>
        <a:p>
          <a:endParaRPr lang="ru-RU"/>
        </a:p>
      </dgm:t>
    </dgm:pt>
    <dgm:pt modelId="{8AF58FAE-14B6-404C-903A-1985B04C30B0}" type="pres">
      <dgm:prSet presAssocID="{173689F9-BF49-4BFA-B584-ABFB61395B0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1A13225-D694-42F6-9702-40A74F6ABB2D}" type="pres">
      <dgm:prSet presAssocID="{173689F9-BF49-4BFA-B584-ABFB61395B0E}" presName="Name1" presStyleCnt="0"/>
      <dgm:spPr/>
    </dgm:pt>
    <dgm:pt modelId="{2819A87D-3E76-4D18-9982-3813DC4EFF00}" type="pres">
      <dgm:prSet presAssocID="{173689F9-BF49-4BFA-B584-ABFB61395B0E}" presName="cycle" presStyleCnt="0"/>
      <dgm:spPr/>
    </dgm:pt>
    <dgm:pt modelId="{41AD58AC-6FC5-400D-8615-0C5D2FC82CF1}" type="pres">
      <dgm:prSet presAssocID="{173689F9-BF49-4BFA-B584-ABFB61395B0E}" presName="srcNode" presStyleLbl="node1" presStyleIdx="0" presStyleCnt="3"/>
      <dgm:spPr/>
    </dgm:pt>
    <dgm:pt modelId="{AC8F91CA-815B-4988-87D7-FB1B135917DA}" type="pres">
      <dgm:prSet presAssocID="{173689F9-BF49-4BFA-B584-ABFB61395B0E}" presName="conn" presStyleLbl="parChTrans1D2" presStyleIdx="0" presStyleCnt="1"/>
      <dgm:spPr/>
      <dgm:t>
        <a:bodyPr/>
        <a:lstStyle/>
        <a:p>
          <a:endParaRPr lang="ru-RU"/>
        </a:p>
      </dgm:t>
    </dgm:pt>
    <dgm:pt modelId="{3E523F2E-8148-4484-B2EF-C527C9AC16CA}" type="pres">
      <dgm:prSet presAssocID="{173689F9-BF49-4BFA-B584-ABFB61395B0E}" presName="extraNode" presStyleLbl="node1" presStyleIdx="0" presStyleCnt="3"/>
      <dgm:spPr/>
    </dgm:pt>
    <dgm:pt modelId="{8A87FCD9-9B20-42CD-BEA8-436D478189CE}" type="pres">
      <dgm:prSet presAssocID="{173689F9-BF49-4BFA-B584-ABFB61395B0E}" presName="dstNode" presStyleLbl="node1" presStyleIdx="0" presStyleCnt="3"/>
      <dgm:spPr/>
    </dgm:pt>
    <dgm:pt modelId="{3B377502-D417-4169-AA58-CCCE05125975}" type="pres">
      <dgm:prSet presAssocID="{20DFCA13-4CE2-40AF-8B6E-F2CD324BCEF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959C6-899F-432C-A5A6-B87827CF0D9D}" type="pres">
      <dgm:prSet presAssocID="{20DFCA13-4CE2-40AF-8B6E-F2CD324BCEFE}" presName="accent_1" presStyleCnt="0"/>
      <dgm:spPr/>
    </dgm:pt>
    <dgm:pt modelId="{46FAB562-477C-4D97-8C64-451C92EF66DD}" type="pres">
      <dgm:prSet presAssocID="{20DFCA13-4CE2-40AF-8B6E-F2CD324BCEFE}" presName="accentRepeatNode" presStyleLbl="solidFgAcc1" presStyleIdx="0" presStyleCnt="3"/>
      <dgm:spPr/>
    </dgm:pt>
    <dgm:pt modelId="{F6AF0425-C17C-41E6-A7DE-457AE85678C3}" type="pres">
      <dgm:prSet presAssocID="{43B0D0AD-17C3-4C92-8374-77C8B78461E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F022C-25C4-4948-984A-EBA07ABFDD17}" type="pres">
      <dgm:prSet presAssocID="{43B0D0AD-17C3-4C92-8374-77C8B78461E5}" presName="accent_2" presStyleCnt="0"/>
      <dgm:spPr/>
    </dgm:pt>
    <dgm:pt modelId="{A3FA3CCC-3EC4-49F3-94D8-1EF0506E2E82}" type="pres">
      <dgm:prSet presAssocID="{43B0D0AD-17C3-4C92-8374-77C8B78461E5}" presName="accentRepeatNode" presStyleLbl="solidFgAcc1" presStyleIdx="1" presStyleCnt="3"/>
      <dgm:spPr/>
    </dgm:pt>
    <dgm:pt modelId="{DDDC8690-E791-4F11-9ED2-0306395051F2}" type="pres">
      <dgm:prSet presAssocID="{6894D9FF-54ED-4523-83EE-AE75FE7E4FA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2BFF8-C928-458E-9A1D-07BE9639E85B}" type="pres">
      <dgm:prSet presAssocID="{6894D9FF-54ED-4523-83EE-AE75FE7E4FAD}" presName="accent_3" presStyleCnt="0"/>
      <dgm:spPr/>
    </dgm:pt>
    <dgm:pt modelId="{D301E821-3E38-4216-A59B-5CAE43E1DF4A}" type="pres">
      <dgm:prSet presAssocID="{6894D9FF-54ED-4523-83EE-AE75FE7E4FAD}" presName="accentRepeatNode" presStyleLbl="solidFgAcc1" presStyleIdx="2" presStyleCnt="3"/>
      <dgm:spPr/>
    </dgm:pt>
  </dgm:ptLst>
  <dgm:cxnLst>
    <dgm:cxn modelId="{3A2CBB13-78AE-40C4-869A-09851D1F07C8}" srcId="{173689F9-BF49-4BFA-B584-ABFB61395B0E}" destId="{43B0D0AD-17C3-4C92-8374-77C8B78461E5}" srcOrd="1" destOrd="0" parTransId="{32798046-E27D-4BAF-BDFD-5C794E9C65D3}" sibTransId="{4C9055F9-76E5-48D0-945D-290C7FADE347}"/>
    <dgm:cxn modelId="{89836559-6162-4D60-B422-B469F5599648}" srcId="{173689F9-BF49-4BFA-B584-ABFB61395B0E}" destId="{20DFCA13-4CE2-40AF-8B6E-F2CD324BCEFE}" srcOrd="0" destOrd="0" parTransId="{D7DF9269-9003-4B2A-A842-E0C77E034273}" sibTransId="{6E6CD425-0B2D-438E-92FE-3BBA11633075}"/>
    <dgm:cxn modelId="{972BAD68-6965-43CF-85D2-16CE5A60EA3C}" type="presOf" srcId="{43B0D0AD-17C3-4C92-8374-77C8B78461E5}" destId="{F6AF0425-C17C-41E6-A7DE-457AE85678C3}" srcOrd="0" destOrd="0" presId="urn:microsoft.com/office/officeart/2008/layout/VerticalCurvedList"/>
    <dgm:cxn modelId="{58339F13-78F6-48ED-B00E-67DD9D9BDEFA}" type="presOf" srcId="{6894D9FF-54ED-4523-83EE-AE75FE7E4FAD}" destId="{DDDC8690-E791-4F11-9ED2-0306395051F2}" srcOrd="0" destOrd="0" presId="urn:microsoft.com/office/officeart/2008/layout/VerticalCurvedList"/>
    <dgm:cxn modelId="{552C4312-000F-4750-9B45-A481C7AB7019}" type="presOf" srcId="{20DFCA13-4CE2-40AF-8B6E-F2CD324BCEFE}" destId="{3B377502-D417-4169-AA58-CCCE05125975}" srcOrd="0" destOrd="0" presId="urn:microsoft.com/office/officeart/2008/layout/VerticalCurvedList"/>
    <dgm:cxn modelId="{4EE1DAE7-808F-423B-9866-80601125FA64}" srcId="{173689F9-BF49-4BFA-B584-ABFB61395B0E}" destId="{6894D9FF-54ED-4523-83EE-AE75FE7E4FAD}" srcOrd="2" destOrd="0" parTransId="{8375C6C3-B2A8-4DDA-ABAF-53273E629103}" sibTransId="{A6D55A5A-83FD-4A98-BBCE-50646ECA70AA}"/>
    <dgm:cxn modelId="{2B0D5467-43AE-4BAD-936E-19FDAA6D1277}" type="presOf" srcId="{173689F9-BF49-4BFA-B584-ABFB61395B0E}" destId="{8AF58FAE-14B6-404C-903A-1985B04C30B0}" srcOrd="0" destOrd="0" presId="urn:microsoft.com/office/officeart/2008/layout/VerticalCurvedList"/>
    <dgm:cxn modelId="{18B3F481-F188-47E6-8EB4-9F4193C242CB}" type="presOf" srcId="{6E6CD425-0B2D-438E-92FE-3BBA11633075}" destId="{AC8F91CA-815B-4988-87D7-FB1B135917DA}" srcOrd="0" destOrd="0" presId="urn:microsoft.com/office/officeart/2008/layout/VerticalCurvedList"/>
    <dgm:cxn modelId="{2E031FC0-C4F0-4EC0-A39D-E56D60B6C19E}" type="presParOf" srcId="{8AF58FAE-14B6-404C-903A-1985B04C30B0}" destId="{D1A13225-D694-42F6-9702-40A74F6ABB2D}" srcOrd="0" destOrd="0" presId="urn:microsoft.com/office/officeart/2008/layout/VerticalCurvedList"/>
    <dgm:cxn modelId="{945528C9-5B87-4599-962A-92F711020A38}" type="presParOf" srcId="{D1A13225-D694-42F6-9702-40A74F6ABB2D}" destId="{2819A87D-3E76-4D18-9982-3813DC4EFF00}" srcOrd="0" destOrd="0" presId="urn:microsoft.com/office/officeart/2008/layout/VerticalCurvedList"/>
    <dgm:cxn modelId="{8AEA47F4-664B-4370-B5C7-F2704E725759}" type="presParOf" srcId="{2819A87D-3E76-4D18-9982-3813DC4EFF00}" destId="{41AD58AC-6FC5-400D-8615-0C5D2FC82CF1}" srcOrd="0" destOrd="0" presId="urn:microsoft.com/office/officeart/2008/layout/VerticalCurvedList"/>
    <dgm:cxn modelId="{F7F5508E-8B56-4829-A31C-06F5AB96D166}" type="presParOf" srcId="{2819A87D-3E76-4D18-9982-3813DC4EFF00}" destId="{AC8F91CA-815B-4988-87D7-FB1B135917DA}" srcOrd="1" destOrd="0" presId="urn:microsoft.com/office/officeart/2008/layout/VerticalCurvedList"/>
    <dgm:cxn modelId="{57FEE8D2-7980-407E-ADAE-3515A22C68D0}" type="presParOf" srcId="{2819A87D-3E76-4D18-9982-3813DC4EFF00}" destId="{3E523F2E-8148-4484-B2EF-C527C9AC16CA}" srcOrd="2" destOrd="0" presId="urn:microsoft.com/office/officeart/2008/layout/VerticalCurvedList"/>
    <dgm:cxn modelId="{DF18A419-AB02-4478-B88C-8F28E5AB4205}" type="presParOf" srcId="{2819A87D-3E76-4D18-9982-3813DC4EFF00}" destId="{8A87FCD9-9B20-42CD-BEA8-436D478189CE}" srcOrd="3" destOrd="0" presId="urn:microsoft.com/office/officeart/2008/layout/VerticalCurvedList"/>
    <dgm:cxn modelId="{A3950D0D-2F4D-42B1-8F39-7A71F5E2A7F0}" type="presParOf" srcId="{D1A13225-D694-42F6-9702-40A74F6ABB2D}" destId="{3B377502-D417-4169-AA58-CCCE05125975}" srcOrd="1" destOrd="0" presId="urn:microsoft.com/office/officeart/2008/layout/VerticalCurvedList"/>
    <dgm:cxn modelId="{D34B4559-6B9E-4DC2-8871-B1995BCE366A}" type="presParOf" srcId="{D1A13225-D694-42F6-9702-40A74F6ABB2D}" destId="{6B3959C6-899F-432C-A5A6-B87827CF0D9D}" srcOrd="2" destOrd="0" presId="urn:microsoft.com/office/officeart/2008/layout/VerticalCurvedList"/>
    <dgm:cxn modelId="{C344C30A-2A87-485B-9B14-F485DD0A325C}" type="presParOf" srcId="{6B3959C6-899F-432C-A5A6-B87827CF0D9D}" destId="{46FAB562-477C-4D97-8C64-451C92EF66DD}" srcOrd="0" destOrd="0" presId="urn:microsoft.com/office/officeart/2008/layout/VerticalCurvedList"/>
    <dgm:cxn modelId="{8794F1D8-2C77-491C-B568-A466A41284EC}" type="presParOf" srcId="{D1A13225-D694-42F6-9702-40A74F6ABB2D}" destId="{F6AF0425-C17C-41E6-A7DE-457AE85678C3}" srcOrd="3" destOrd="0" presId="urn:microsoft.com/office/officeart/2008/layout/VerticalCurvedList"/>
    <dgm:cxn modelId="{3EBF18FE-DB8B-4CFF-A793-B90632B1D54C}" type="presParOf" srcId="{D1A13225-D694-42F6-9702-40A74F6ABB2D}" destId="{2EDF022C-25C4-4948-984A-EBA07ABFDD17}" srcOrd="4" destOrd="0" presId="urn:microsoft.com/office/officeart/2008/layout/VerticalCurvedList"/>
    <dgm:cxn modelId="{7E6D3D66-F563-447D-A5CD-B208F2395E44}" type="presParOf" srcId="{2EDF022C-25C4-4948-984A-EBA07ABFDD17}" destId="{A3FA3CCC-3EC4-49F3-94D8-1EF0506E2E82}" srcOrd="0" destOrd="0" presId="urn:microsoft.com/office/officeart/2008/layout/VerticalCurvedList"/>
    <dgm:cxn modelId="{45C68D74-7413-455A-982B-096AC5E6DAD3}" type="presParOf" srcId="{D1A13225-D694-42F6-9702-40A74F6ABB2D}" destId="{DDDC8690-E791-4F11-9ED2-0306395051F2}" srcOrd="5" destOrd="0" presId="urn:microsoft.com/office/officeart/2008/layout/VerticalCurvedList"/>
    <dgm:cxn modelId="{DA7083FA-57FD-49D0-A654-31479E92FEA6}" type="presParOf" srcId="{D1A13225-D694-42F6-9702-40A74F6ABB2D}" destId="{8A52BFF8-C928-458E-9A1D-07BE9639E85B}" srcOrd="6" destOrd="0" presId="urn:microsoft.com/office/officeart/2008/layout/VerticalCurvedList"/>
    <dgm:cxn modelId="{1899A97D-0AD6-4E6E-AF1C-8A841646D60E}" type="presParOf" srcId="{8A52BFF8-C928-458E-9A1D-07BE9639E85B}" destId="{D301E821-3E38-4216-A59B-5CAE43E1DF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5CF4AB-C048-4C11-96CC-2A74D10D4D5F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2242F2-F339-42DB-99F0-1D114FB3C971}">
      <dgm:prSet phldrT="[Текст]" custT="1"/>
      <dgm:spPr/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Стационарная помощь на уровне поликлиники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2E6E64-3B65-481B-B85C-74AAB6B9A649}" type="parTrans" cxnId="{E2400EE9-DAF1-4BB3-B460-2CB216241203}">
      <dgm:prSet/>
      <dgm:spPr/>
      <dgm:t>
        <a:bodyPr/>
        <a:lstStyle/>
        <a:p>
          <a:endParaRPr lang="ru-RU"/>
        </a:p>
      </dgm:t>
    </dgm:pt>
    <dgm:pt modelId="{AB31891B-C478-414B-A93F-1A0444982B65}" type="sibTrans" cxnId="{E2400EE9-DAF1-4BB3-B460-2CB216241203}">
      <dgm:prSet/>
      <dgm:spPr/>
      <dgm:t>
        <a:bodyPr/>
        <a:lstStyle/>
        <a:p>
          <a:endParaRPr lang="ru-RU"/>
        </a:p>
      </dgm:t>
    </dgm:pt>
    <dgm:pt modelId="{EFE1DE03-11DB-4B1B-B048-C6B4C5D98ABC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/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Дневной стационар </a:t>
          </a:r>
        </a:p>
        <a:p>
          <a:pPr algn="just"/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дневном стационаре </a:t>
          </a:r>
          <a:r>
            <a:rPr lang="ru-RU" sz="1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за 2022 год пролечено - 1980 человек, средняя длительность лечения в дневном стационаре составила 6,0 дня (в 2021 году  - 2072, средняя длительность лечения – 5,8 дня). </a:t>
          </a:r>
        </a:p>
        <a:p>
          <a:pPr algn="just"/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структуре причин госпитализации: </a:t>
          </a:r>
        </a:p>
        <a:p>
          <a:pPr algn="just"/>
          <a:r>
            <a:rPr lang="ru-RU" sz="1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первом месте стоят болезни системы кровообращения - 808 </a:t>
          </a:r>
          <a:r>
            <a:rPr lang="ru-RU" sz="10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случа</a:t>
          </a:r>
          <a:r>
            <a:rPr lang="kk-KZ" sz="1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ев</a:t>
          </a:r>
          <a:r>
            <a:rPr lang="ru-RU" sz="1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(40,8%), </a:t>
          </a:r>
        </a:p>
        <a:p>
          <a:pPr algn="just"/>
          <a:r>
            <a:rPr lang="ru-RU" sz="1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втором месте болезни </a:t>
          </a:r>
          <a:r>
            <a:rPr lang="kk-KZ" sz="1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нервной</a:t>
          </a:r>
          <a:r>
            <a:rPr lang="ru-RU" sz="1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системы - 472 (23,8%),</a:t>
          </a:r>
        </a:p>
        <a:p>
          <a:pPr algn="just"/>
          <a:r>
            <a:rPr lang="ru-RU" sz="1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третьем месте болезни </a:t>
          </a:r>
          <a:r>
            <a:rPr lang="ru-RU" sz="10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костно</a:t>
          </a:r>
          <a:r>
            <a:rPr lang="ru-RU" sz="1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мышечной системы – 291 (14,7%)</a:t>
          </a:r>
        </a:p>
        <a:p>
          <a:pPr algn="just"/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результатам лечения </a:t>
          </a:r>
          <a:r>
            <a:rPr lang="ru-RU" sz="10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ru-RU" sz="1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ыписаны с улучшением 1953 человек, с выздоровлением 18 человек, без динамики 9 (в 2021 году </a:t>
          </a:r>
          <a:r>
            <a:rPr lang="ru-RU" sz="10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ru-RU" sz="1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ыписаны с улучшением 2072 человек). </a:t>
          </a:r>
        </a:p>
        <a:p>
          <a:pPr algn="just"/>
          <a:r>
            <a:rPr lang="ru-RU" sz="1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2022 году в дневном стационаре проводилась реабилитация больных, пролечились 204 человек, от общего числа пролеченных 10,3% (в 2021 году – 238 человек, от общего числа пролеченных 11,5%). </a:t>
          </a:r>
          <a:endParaRPr lang="ru-RU" sz="1000" b="1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ru-RU" sz="1000" dirty="0"/>
        </a:p>
      </dgm:t>
    </dgm:pt>
    <dgm:pt modelId="{94BF713F-342D-40D1-886D-D6AF2989CC59}" type="parTrans" cxnId="{F1A4244F-6F0D-4D7B-B4DB-1E6040F61064}">
      <dgm:prSet/>
      <dgm:spPr/>
      <dgm:t>
        <a:bodyPr/>
        <a:lstStyle/>
        <a:p>
          <a:endParaRPr lang="ru-RU"/>
        </a:p>
      </dgm:t>
    </dgm:pt>
    <dgm:pt modelId="{C7BD076A-A5BC-4293-9036-C9A254CFF195}" type="sibTrans" cxnId="{F1A4244F-6F0D-4D7B-B4DB-1E6040F61064}">
      <dgm:prSet/>
      <dgm:spPr/>
      <dgm:t>
        <a:bodyPr/>
        <a:lstStyle/>
        <a:p>
          <a:endParaRPr lang="ru-RU"/>
        </a:p>
      </dgm:t>
    </dgm:pt>
    <dgm:pt modelId="{847DC3EB-BC80-4FD3-B3EC-22642F768AE3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/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Стационар на дому </a:t>
          </a:r>
        </a:p>
        <a:p>
          <a:pPr algn="just"/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стационарах на дому </a:t>
          </a:r>
          <a:r>
            <a:rPr lang="ru-RU" sz="1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пролечено за 2022 год  всего - 1341 человек, средняя длительность лечения в стационаре на дому составила 5,6 (в 2021 году – 1450, средняя длительность лечения – 5,4 дня).  Из числа пролеченных 50,6% составляют пациенты в возрасте старше 60 лет.</a:t>
          </a:r>
        </a:p>
        <a:p>
          <a:pPr algn="just"/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Основными причинами </a:t>
          </a:r>
          <a:r>
            <a:rPr lang="ru-RU" sz="1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лечения в стационаре на дому явились: </a:t>
          </a:r>
        </a:p>
        <a:p>
          <a:pPr algn="just"/>
          <a:r>
            <a:rPr lang="ru-RU" sz="10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коронавирусная</a:t>
          </a:r>
          <a:r>
            <a:rPr lang="ru-RU" sz="1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инфекция – 434 (32,4%) </a:t>
          </a:r>
        </a:p>
        <a:p>
          <a:pPr algn="just"/>
          <a:r>
            <a:rPr lang="ru-RU" sz="1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болезни системы кровообращения - 387 (28,9%)</a:t>
          </a:r>
        </a:p>
        <a:p>
          <a:pPr algn="just"/>
          <a:r>
            <a:rPr lang="ru-RU" sz="1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болезни органов дыхания - 236 (17,6%), </a:t>
          </a:r>
        </a:p>
        <a:p>
          <a:pPr algn="just"/>
          <a:r>
            <a:rPr lang="ru-RU" sz="1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болезни косно-мышечной системы  - 146 случаев 10,9%).</a:t>
          </a:r>
        </a:p>
        <a:p>
          <a:pPr algn="just"/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результатам лечения </a:t>
          </a:r>
          <a:r>
            <a:rPr lang="ru-RU" sz="1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отмечалось выздоровление у 46 человек, улучшение в 1285 случаях,  без динамики в 9 случаях,  госпитализированный 1 случай (в 2021 году выздоровление у 19 человек, улучшение в 1412 случаях,  без динамики в 19 случаях).</a:t>
          </a:r>
          <a:endParaRPr lang="ru-RU" sz="1000" dirty="0"/>
        </a:p>
      </dgm:t>
    </dgm:pt>
    <dgm:pt modelId="{9334A969-9E6F-45FE-94FC-41B7C4A26AF8}" type="parTrans" cxnId="{D4675A75-9BE8-44F8-86A1-94359F5DA8CA}">
      <dgm:prSet/>
      <dgm:spPr/>
      <dgm:t>
        <a:bodyPr/>
        <a:lstStyle/>
        <a:p>
          <a:endParaRPr lang="ru-RU"/>
        </a:p>
      </dgm:t>
    </dgm:pt>
    <dgm:pt modelId="{603A32F3-784B-46DA-AB22-3B401FEE0AA7}" type="sibTrans" cxnId="{D4675A75-9BE8-44F8-86A1-94359F5DA8CA}">
      <dgm:prSet/>
      <dgm:spPr/>
      <dgm:t>
        <a:bodyPr/>
        <a:lstStyle/>
        <a:p>
          <a:endParaRPr lang="ru-RU"/>
        </a:p>
      </dgm:t>
    </dgm:pt>
    <dgm:pt modelId="{D5AE0985-FD8D-427F-BD2D-76C2AF638F60}" type="pres">
      <dgm:prSet presAssocID="{025CF4AB-C048-4C11-96CC-2A74D10D4D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F9CB5EC-7CE4-4426-9E0F-FB61DF610192}" type="pres">
      <dgm:prSet presAssocID="{6E2242F2-F339-42DB-99F0-1D114FB3C971}" presName="vertOne" presStyleCnt="0"/>
      <dgm:spPr/>
      <dgm:t>
        <a:bodyPr/>
        <a:lstStyle/>
        <a:p>
          <a:endParaRPr lang="ru-RU"/>
        </a:p>
      </dgm:t>
    </dgm:pt>
    <dgm:pt modelId="{DA6FF62B-3E0F-4162-8A0F-CE1674BEE495}" type="pres">
      <dgm:prSet presAssocID="{6E2242F2-F339-42DB-99F0-1D114FB3C971}" presName="txOne" presStyleLbl="node0" presStyleIdx="0" presStyleCnt="1" custScaleY="178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AD8CA5-5A26-4BC1-B5EA-211976B0CAAB}" type="pres">
      <dgm:prSet presAssocID="{6E2242F2-F339-42DB-99F0-1D114FB3C971}" presName="parTransOne" presStyleCnt="0"/>
      <dgm:spPr/>
      <dgm:t>
        <a:bodyPr/>
        <a:lstStyle/>
        <a:p>
          <a:endParaRPr lang="ru-RU"/>
        </a:p>
      </dgm:t>
    </dgm:pt>
    <dgm:pt modelId="{0B35F409-DA1A-40F7-BC71-499050CF8FFD}" type="pres">
      <dgm:prSet presAssocID="{6E2242F2-F339-42DB-99F0-1D114FB3C971}" presName="horzOne" presStyleCnt="0"/>
      <dgm:spPr/>
      <dgm:t>
        <a:bodyPr/>
        <a:lstStyle/>
        <a:p>
          <a:endParaRPr lang="ru-RU"/>
        </a:p>
      </dgm:t>
    </dgm:pt>
    <dgm:pt modelId="{D14EB7CC-2B58-4E7D-9A2C-C12E2DA9BAF4}" type="pres">
      <dgm:prSet presAssocID="{EFE1DE03-11DB-4B1B-B048-C6B4C5D98ABC}" presName="vertTwo" presStyleCnt="0"/>
      <dgm:spPr/>
      <dgm:t>
        <a:bodyPr/>
        <a:lstStyle/>
        <a:p>
          <a:endParaRPr lang="ru-RU"/>
        </a:p>
      </dgm:t>
    </dgm:pt>
    <dgm:pt modelId="{747030E9-68AA-4AEE-BC31-3DCA61386B55}" type="pres">
      <dgm:prSet presAssocID="{EFE1DE03-11DB-4B1B-B048-C6B4C5D98ABC}" presName="txTwo" presStyleLbl="node2" presStyleIdx="0" presStyleCnt="2" custScaleY="115264" custLinFactNeighborX="3173" custLinFactNeighborY="-6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D88CA9-DA67-493C-9DD2-A5523F89025A}" type="pres">
      <dgm:prSet presAssocID="{EFE1DE03-11DB-4B1B-B048-C6B4C5D98ABC}" presName="horzTwo" presStyleCnt="0"/>
      <dgm:spPr/>
      <dgm:t>
        <a:bodyPr/>
        <a:lstStyle/>
        <a:p>
          <a:endParaRPr lang="ru-RU"/>
        </a:p>
      </dgm:t>
    </dgm:pt>
    <dgm:pt modelId="{BA40B374-CE2C-4EA1-810F-67C483D10AD8}" type="pres">
      <dgm:prSet presAssocID="{C7BD076A-A5BC-4293-9036-C9A254CFF195}" presName="sibSpaceTwo" presStyleCnt="0"/>
      <dgm:spPr/>
      <dgm:t>
        <a:bodyPr/>
        <a:lstStyle/>
        <a:p>
          <a:endParaRPr lang="ru-RU"/>
        </a:p>
      </dgm:t>
    </dgm:pt>
    <dgm:pt modelId="{7DE65ABD-5F04-406E-B585-9509A21F4712}" type="pres">
      <dgm:prSet presAssocID="{847DC3EB-BC80-4FD3-B3EC-22642F768AE3}" presName="vertTwo" presStyleCnt="0"/>
      <dgm:spPr/>
      <dgm:t>
        <a:bodyPr/>
        <a:lstStyle/>
        <a:p>
          <a:endParaRPr lang="ru-RU"/>
        </a:p>
      </dgm:t>
    </dgm:pt>
    <dgm:pt modelId="{F8C60BC6-16D1-4635-8304-7EA82653EC52}" type="pres">
      <dgm:prSet presAssocID="{847DC3EB-BC80-4FD3-B3EC-22642F768AE3}" presName="txTwo" presStyleLbl="node2" presStyleIdx="1" presStyleCnt="2" custScaleY="112526" custLinFactNeighborX="-3337" custLinFactNeighborY="-6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4270D9-DCC5-4A98-92CA-6F7B17B5D60B}" type="pres">
      <dgm:prSet presAssocID="{847DC3EB-BC80-4FD3-B3EC-22642F768AE3}" presName="horzTwo" presStyleCnt="0"/>
      <dgm:spPr/>
      <dgm:t>
        <a:bodyPr/>
        <a:lstStyle/>
        <a:p>
          <a:endParaRPr lang="ru-RU"/>
        </a:p>
      </dgm:t>
    </dgm:pt>
  </dgm:ptLst>
  <dgm:cxnLst>
    <dgm:cxn modelId="{4BDA6D5A-8258-433A-A569-EEAF8D179887}" type="presOf" srcId="{847DC3EB-BC80-4FD3-B3EC-22642F768AE3}" destId="{F8C60BC6-16D1-4635-8304-7EA82653EC52}" srcOrd="0" destOrd="0" presId="urn:microsoft.com/office/officeart/2005/8/layout/hierarchy4"/>
    <dgm:cxn modelId="{D93D7E05-E8AE-49AF-B74B-F10F3928011B}" type="presOf" srcId="{025CF4AB-C048-4C11-96CC-2A74D10D4D5F}" destId="{D5AE0985-FD8D-427F-BD2D-76C2AF638F60}" srcOrd="0" destOrd="0" presId="urn:microsoft.com/office/officeart/2005/8/layout/hierarchy4"/>
    <dgm:cxn modelId="{F1A4244F-6F0D-4D7B-B4DB-1E6040F61064}" srcId="{6E2242F2-F339-42DB-99F0-1D114FB3C971}" destId="{EFE1DE03-11DB-4B1B-B048-C6B4C5D98ABC}" srcOrd="0" destOrd="0" parTransId="{94BF713F-342D-40D1-886D-D6AF2989CC59}" sibTransId="{C7BD076A-A5BC-4293-9036-C9A254CFF195}"/>
    <dgm:cxn modelId="{D4675A75-9BE8-44F8-86A1-94359F5DA8CA}" srcId="{6E2242F2-F339-42DB-99F0-1D114FB3C971}" destId="{847DC3EB-BC80-4FD3-B3EC-22642F768AE3}" srcOrd="1" destOrd="0" parTransId="{9334A969-9E6F-45FE-94FC-41B7C4A26AF8}" sibTransId="{603A32F3-784B-46DA-AB22-3B401FEE0AA7}"/>
    <dgm:cxn modelId="{E2400EE9-DAF1-4BB3-B460-2CB216241203}" srcId="{025CF4AB-C048-4C11-96CC-2A74D10D4D5F}" destId="{6E2242F2-F339-42DB-99F0-1D114FB3C971}" srcOrd="0" destOrd="0" parTransId="{2E2E6E64-3B65-481B-B85C-74AAB6B9A649}" sibTransId="{AB31891B-C478-414B-A93F-1A0444982B65}"/>
    <dgm:cxn modelId="{451F7DF2-9DD9-4DF0-A0C2-993785A96392}" type="presOf" srcId="{EFE1DE03-11DB-4B1B-B048-C6B4C5D98ABC}" destId="{747030E9-68AA-4AEE-BC31-3DCA61386B55}" srcOrd="0" destOrd="0" presId="urn:microsoft.com/office/officeart/2005/8/layout/hierarchy4"/>
    <dgm:cxn modelId="{A6001F8D-A43E-41A2-A5D1-B11E2AEFCA8C}" type="presOf" srcId="{6E2242F2-F339-42DB-99F0-1D114FB3C971}" destId="{DA6FF62B-3E0F-4162-8A0F-CE1674BEE495}" srcOrd="0" destOrd="0" presId="urn:microsoft.com/office/officeart/2005/8/layout/hierarchy4"/>
    <dgm:cxn modelId="{82CDBF4F-E0D3-4AE6-BB4C-A28622F49CD9}" type="presParOf" srcId="{D5AE0985-FD8D-427F-BD2D-76C2AF638F60}" destId="{3F9CB5EC-7CE4-4426-9E0F-FB61DF610192}" srcOrd="0" destOrd="0" presId="urn:microsoft.com/office/officeart/2005/8/layout/hierarchy4"/>
    <dgm:cxn modelId="{EEA12C0D-6369-45FA-BDCD-C7186EFFAFC9}" type="presParOf" srcId="{3F9CB5EC-7CE4-4426-9E0F-FB61DF610192}" destId="{DA6FF62B-3E0F-4162-8A0F-CE1674BEE495}" srcOrd="0" destOrd="0" presId="urn:microsoft.com/office/officeart/2005/8/layout/hierarchy4"/>
    <dgm:cxn modelId="{3C0CF561-86AD-4A45-B8B9-3D9CD16E4853}" type="presParOf" srcId="{3F9CB5EC-7CE4-4426-9E0F-FB61DF610192}" destId="{A0AD8CA5-5A26-4BC1-B5EA-211976B0CAAB}" srcOrd="1" destOrd="0" presId="urn:microsoft.com/office/officeart/2005/8/layout/hierarchy4"/>
    <dgm:cxn modelId="{4549D90C-C433-460B-9AF4-8D3AD877CD88}" type="presParOf" srcId="{3F9CB5EC-7CE4-4426-9E0F-FB61DF610192}" destId="{0B35F409-DA1A-40F7-BC71-499050CF8FFD}" srcOrd="2" destOrd="0" presId="urn:microsoft.com/office/officeart/2005/8/layout/hierarchy4"/>
    <dgm:cxn modelId="{139AABA2-EEBD-43E7-9C8A-E85E228A8963}" type="presParOf" srcId="{0B35F409-DA1A-40F7-BC71-499050CF8FFD}" destId="{D14EB7CC-2B58-4E7D-9A2C-C12E2DA9BAF4}" srcOrd="0" destOrd="0" presId="urn:microsoft.com/office/officeart/2005/8/layout/hierarchy4"/>
    <dgm:cxn modelId="{BC821E79-84D0-4966-A028-2DB2131AD31E}" type="presParOf" srcId="{D14EB7CC-2B58-4E7D-9A2C-C12E2DA9BAF4}" destId="{747030E9-68AA-4AEE-BC31-3DCA61386B55}" srcOrd="0" destOrd="0" presId="urn:microsoft.com/office/officeart/2005/8/layout/hierarchy4"/>
    <dgm:cxn modelId="{1CED8318-593D-40B5-A127-FF6E44F71CD7}" type="presParOf" srcId="{D14EB7CC-2B58-4E7D-9A2C-C12E2DA9BAF4}" destId="{EFD88CA9-DA67-493C-9DD2-A5523F89025A}" srcOrd="1" destOrd="0" presId="urn:microsoft.com/office/officeart/2005/8/layout/hierarchy4"/>
    <dgm:cxn modelId="{C15120CE-C3FD-45ED-B796-8B8674A1E161}" type="presParOf" srcId="{0B35F409-DA1A-40F7-BC71-499050CF8FFD}" destId="{BA40B374-CE2C-4EA1-810F-67C483D10AD8}" srcOrd="1" destOrd="0" presId="urn:microsoft.com/office/officeart/2005/8/layout/hierarchy4"/>
    <dgm:cxn modelId="{E71F140B-7375-4554-B0BA-E11F0E713E70}" type="presParOf" srcId="{0B35F409-DA1A-40F7-BC71-499050CF8FFD}" destId="{7DE65ABD-5F04-406E-B585-9509A21F4712}" srcOrd="2" destOrd="0" presId="urn:microsoft.com/office/officeart/2005/8/layout/hierarchy4"/>
    <dgm:cxn modelId="{7686EFD1-1C72-4D03-BFEB-19B4A5F77B49}" type="presParOf" srcId="{7DE65ABD-5F04-406E-B585-9509A21F4712}" destId="{F8C60BC6-16D1-4635-8304-7EA82653EC52}" srcOrd="0" destOrd="0" presId="urn:microsoft.com/office/officeart/2005/8/layout/hierarchy4"/>
    <dgm:cxn modelId="{70CABA6E-AE3F-4CDE-A251-17368C1B818F}" type="presParOf" srcId="{7DE65ABD-5F04-406E-B585-9509A21F4712}" destId="{B94270D9-DCC5-4A98-92CA-6F7B17B5D60B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25CF4AB-C048-4C11-96CC-2A74D10D4D5F}" type="doc">
      <dgm:prSet loTypeId="urn:microsoft.com/office/officeart/2005/8/layout/hierarchy4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E2242F2-F339-42DB-99F0-1D114FB3C971}">
      <dgm:prSet phldrT="[Текст]" custT="1"/>
      <dgm:spPr/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Стационарная помощь прикрепленному населению на уровне круглосуточного стационара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2E6E64-3B65-481B-B85C-74AAB6B9A649}" type="parTrans" cxnId="{E2400EE9-DAF1-4BB3-B460-2CB216241203}">
      <dgm:prSet/>
      <dgm:spPr/>
      <dgm:t>
        <a:bodyPr/>
        <a:lstStyle/>
        <a:p>
          <a:endParaRPr lang="ru-RU"/>
        </a:p>
      </dgm:t>
    </dgm:pt>
    <dgm:pt modelId="{AB31891B-C478-414B-A93F-1A0444982B65}" type="sibTrans" cxnId="{E2400EE9-DAF1-4BB3-B460-2CB216241203}">
      <dgm:prSet/>
      <dgm:spPr/>
      <dgm:t>
        <a:bodyPr/>
        <a:lstStyle/>
        <a:p>
          <a:endParaRPr lang="ru-RU"/>
        </a:p>
      </dgm:t>
    </dgm:pt>
    <dgm:pt modelId="{EFE1DE03-11DB-4B1B-B048-C6B4C5D98ABC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/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Плановая госпитализация</a:t>
          </a:r>
        </a:p>
        <a:p>
          <a:pPr algn="l"/>
          <a:r>
            <a:rPr lang="ru-RU" sz="1000" b="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Всего госпитализировано в плановым порядке  за 2022 год - 2101 человек, (в 2021 году – 1875). </a:t>
          </a:r>
        </a:p>
        <a:p>
          <a:pPr algn="l"/>
          <a:r>
            <a:rPr lang="ru-RU" sz="1000" b="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 2022 год было поставлено на лист ожидания в Портал Бюро госпитализации в городские и республиканские медицинские учреждения 2517 человек (в 2021 году – 2231), снятых с листа ожидания – 414 (в 2021 году -329). </a:t>
          </a:r>
          <a:endParaRPr lang="ru-RU" sz="10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BF713F-342D-40D1-886D-D6AF2989CC59}" type="parTrans" cxnId="{F1A4244F-6F0D-4D7B-B4DB-1E6040F61064}">
      <dgm:prSet/>
      <dgm:spPr/>
      <dgm:t>
        <a:bodyPr/>
        <a:lstStyle/>
        <a:p>
          <a:endParaRPr lang="ru-RU"/>
        </a:p>
      </dgm:t>
    </dgm:pt>
    <dgm:pt modelId="{C7BD076A-A5BC-4293-9036-C9A254CFF195}" type="sibTrans" cxnId="{F1A4244F-6F0D-4D7B-B4DB-1E6040F61064}">
      <dgm:prSet/>
      <dgm:spPr/>
      <dgm:t>
        <a:bodyPr/>
        <a:lstStyle/>
        <a:p>
          <a:endParaRPr lang="ru-RU"/>
        </a:p>
      </dgm:t>
    </dgm:pt>
    <dgm:pt modelId="{847DC3EB-BC80-4FD3-B3EC-22642F768AE3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/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Экстренная госпитализация </a:t>
          </a:r>
        </a:p>
        <a:p>
          <a:pPr algn="l"/>
          <a:r>
            <a:rPr lang="ru-RU" sz="1000" b="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Всего госпитализировано в экстренном порядке  за 2022 год - </a:t>
          </a:r>
          <a:r>
            <a:rPr lang="ru-RU" sz="1000" b="0" i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4836  </a:t>
          </a:r>
          <a:r>
            <a:rPr lang="ru-RU" sz="1000" b="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случаев (в 2021 году – 5744)</a:t>
          </a:r>
        </a:p>
        <a:p>
          <a:pPr algn="l"/>
          <a:r>
            <a:rPr lang="ru-RU" sz="10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Основные причины:</a:t>
          </a:r>
          <a:endParaRPr lang="ru-RU" sz="1000" b="0" i="1" dirty="0" smtClean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ru-RU" sz="1000" b="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 1-м месте болезни органов дыхания – 641случаев (13,3%) (2021 году – 790 или 13,8%)</a:t>
          </a:r>
        </a:p>
        <a:p>
          <a:pPr algn="l"/>
          <a:r>
            <a:rPr lang="ru-RU" sz="1000" b="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 2-м месте болезни системы кровообращения – 532 случаев (11,0%) (в 2021 году  675 или  11,8%)</a:t>
          </a:r>
        </a:p>
        <a:p>
          <a:pPr algn="l"/>
          <a:r>
            <a:rPr lang="ru-RU" sz="1000" b="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 3-м месте травмы – 488 случаев (10,1%) (в 2021 году  578 или  10,1%)</a:t>
          </a:r>
        </a:p>
      </dgm:t>
    </dgm:pt>
    <dgm:pt modelId="{9334A969-9E6F-45FE-94FC-41B7C4A26AF8}" type="parTrans" cxnId="{D4675A75-9BE8-44F8-86A1-94359F5DA8CA}">
      <dgm:prSet/>
      <dgm:spPr/>
      <dgm:t>
        <a:bodyPr/>
        <a:lstStyle/>
        <a:p>
          <a:endParaRPr lang="ru-RU"/>
        </a:p>
      </dgm:t>
    </dgm:pt>
    <dgm:pt modelId="{603A32F3-784B-46DA-AB22-3B401FEE0AA7}" type="sibTrans" cxnId="{D4675A75-9BE8-44F8-86A1-94359F5DA8CA}">
      <dgm:prSet/>
      <dgm:spPr/>
      <dgm:t>
        <a:bodyPr/>
        <a:lstStyle/>
        <a:p>
          <a:endParaRPr lang="ru-RU"/>
        </a:p>
      </dgm:t>
    </dgm:pt>
    <dgm:pt modelId="{D5AE0985-FD8D-427F-BD2D-76C2AF638F60}" type="pres">
      <dgm:prSet presAssocID="{025CF4AB-C048-4C11-96CC-2A74D10D4D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F9CB5EC-7CE4-4426-9E0F-FB61DF610192}" type="pres">
      <dgm:prSet presAssocID="{6E2242F2-F339-42DB-99F0-1D114FB3C971}" presName="vertOne" presStyleCnt="0"/>
      <dgm:spPr/>
      <dgm:t>
        <a:bodyPr/>
        <a:lstStyle/>
        <a:p>
          <a:endParaRPr lang="ru-RU"/>
        </a:p>
      </dgm:t>
    </dgm:pt>
    <dgm:pt modelId="{DA6FF62B-3E0F-4162-8A0F-CE1674BEE495}" type="pres">
      <dgm:prSet presAssocID="{6E2242F2-F339-42DB-99F0-1D114FB3C971}" presName="txOne" presStyleLbl="node0" presStyleIdx="0" presStyleCnt="1" custScaleY="20264" custLinFactNeighborX="-37" custLinFactNeighborY="322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AD8CA5-5A26-4BC1-B5EA-211976B0CAAB}" type="pres">
      <dgm:prSet presAssocID="{6E2242F2-F339-42DB-99F0-1D114FB3C971}" presName="parTransOne" presStyleCnt="0"/>
      <dgm:spPr/>
      <dgm:t>
        <a:bodyPr/>
        <a:lstStyle/>
        <a:p>
          <a:endParaRPr lang="ru-RU"/>
        </a:p>
      </dgm:t>
    </dgm:pt>
    <dgm:pt modelId="{0B35F409-DA1A-40F7-BC71-499050CF8FFD}" type="pres">
      <dgm:prSet presAssocID="{6E2242F2-F339-42DB-99F0-1D114FB3C971}" presName="horzOne" presStyleCnt="0"/>
      <dgm:spPr/>
      <dgm:t>
        <a:bodyPr/>
        <a:lstStyle/>
        <a:p>
          <a:endParaRPr lang="ru-RU"/>
        </a:p>
      </dgm:t>
    </dgm:pt>
    <dgm:pt modelId="{D14EB7CC-2B58-4E7D-9A2C-C12E2DA9BAF4}" type="pres">
      <dgm:prSet presAssocID="{EFE1DE03-11DB-4B1B-B048-C6B4C5D98ABC}" presName="vertTwo" presStyleCnt="0"/>
      <dgm:spPr/>
      <dgm:t>
        <a:bodyPr/>
        <a:lstStyle/>
        <a:p>
          <a:endParaRPr lang="ru-RU"/>
        </a:p>
      </dgm:t>
    </dgm:pt>
    <dgm:pt modelId="{747030E9-68AA-4AEE-BC31-3DCA61386B55}" type="pres">
      <dgm:prSet presAssocID="{EFE1DE03-11DB-4B1B-B048-C6B4C5D98ABC}" presName="txTwo" presStyleLbl="node2" presStyleIdx="0" presStyleCnt="2" custScaleY="69259" custLinFactNeighborX="3370" custLinFactNeighborY="-56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D88CA9-DA67-493C-9DD2-A5523F89025A}" type="pres">
      <dgm:prSet presAssocID="{EFE1DE03-11DB-4B1B-B048-C6B4C5D98ABC}" presName="horzTwo" presStyleCnt="0"/>
      <dgm:spPr/>
      <dgm:t>
        <a:bodyPr/>
        <a:lstStyle/>
        <a:p>
          <a:endParaRPr lang="ru-RU"/>
        </a:p>
      </dgm:t>
    </dgm:pt>
    <dgm:pt modelId="{BA40B374-CE2C-4EA1-810F-67C483D10AD8}" type="pres">
      <dgm:prSet presAssocID="{C7BD076A-A5BC-4293-9036-C9A254CFF195}" presName="sibSpaceTwo" presStyleCnt="0"/>
      <dgm:spPr/>
      <dgm:t>
        <a:bodyPr/>
        <a:lstStyle/>
        <a:p>
          <a:endParaRPr lang="ru-RU"/>
        </a:p>
      </dgm:t>
    </dgm:pt>
    <dgm:pt modelId="{7DE65ABD-5F04-406E-B585-9509A21F4712}" type="pres">
      <dgm:prSet presAssocID="{847DC3EB-BC80-4FD3-B3EC-22642F768AE3}" presName="vertTwo" presStyleCnt="0"/>
      <dgm:spPr/>
      <dgm:t>
        <a:bodyPr/>
        <a:lstStyle/>
        <a:p>
          <a:endParaRPr lang="ru-RU"/>
        </a:p>
      </dgm:t>
    </dgm:pt>
    <dgm:pt modelId="{F8C60BC6-16D1-4635-8304-7EA82653EC52}" type="pres">
      <dgm:prSet presAssocID="{847DC3EB-BC80-4FD3-B3EC-22642F768AE3}" presName="txTwo" presStyleLbl="node2" presStyleIdx="1" presStyleCnt="2" custScaleY="70345" custLinFactNeighborX="-3337" custLinFactNeighborY="-6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4270D9-DCC5-4A98-92CA-6F7B17B5D60B}" type="pres">
      <dgm:prSet presAssocID="{847DC3EB-BC80-4FD3-B3EC-22642F768AE3}" presName="horzTwo" presStyleCnt="0"/>
      <dgm:spPr/>
      <dgm:t>
        <a:bodyPr/>
        <a:lstStyle/>
        <a:p>
          <a:endParaRPr lang="ru-RU"/>
        </a:p>
      </dgm:t>
    </dgm:pt>
  </dgm:ptLst>
  <dgm:cxnLst>
    <dgm:cxn modelId="{09C5E305-45A2-4A76-86AA-90D5443534C1}" type="presOf" srcId="{847DC3EB-BC80-4FD3-B3EC-22642F768AE3}" destId="{F8C60BC6-16D1-4635-8304-7EA82653EC52}" srcOrd="0" destOrd="0" presId="urn:microsoft.com/office/officeart/2005/8/layout/hierarchy4"/>
    <dgm:cxn modelId="{766BB2C1-7552-40AD-B914-51592B54AD1C}" type="presOf" srcId="{6E2242F2-F339-42DB-99F0-1D114FB3C971}" destId="{DA6FF62B-3E0F-4162-8A0F-CE1674BEE495}" srcOrd="0" destOrd="0" presId="urn:microsoft.com/office/officeart/2005/8/layout/hierarchy4"/>
    <dgm:cxn modelId="{1E0A12D5-8624-48C6-B5A1-881E3D4B30C7}" type="presOf" srcId="{EFE1DE03-11DB-4B1B-B048-C6B4C5D98ABC}" destId="{747030E9-68AA-4AEE-BC31-3DCA61386B55}" srcOrd="0" destOrd="0" presId="urn:microsoft.com/office/officeart/2005/8/layout/hierarchy4"/>
    <dgm:cxn modelId="{0BDF2CA4-0EA4-401C-84D3-7836662041F5}" type="presOf" srcId="{025CF4AB-C048-4C11-96CC-2A74D10D4D5F}" destId="{D5AE0985-FD8D-427F-BD2D-76C2AF638F60}" srcOrd="0" destOrd="0" presId="urn:microsoft.com/office/officeart/2005/8/layout/hierarchy4"/>
    <dgm:cxn modelId="{F1A4244F-6F0D-4D7B-B4DB-1E6040F61064}" srcId="{6E2242F2-F339-42DB-99F0-1D114FB3C971}" destId="{EFE1DE03-11DB-4B1B-B048-C6B4C5D98ABC}" srcOrd="0" destOrd="0" parTransId="{94BF713F-342D-40D1-886D-D6AF2989CC59}" sibTransId="{C7BD076A-A5BC-4293-9036-C9A254CFF195}"/>
    <dgm:cxn modelId="{D4675A75-9BE8-44F8-86A1-94359F5DA8CA}" srcId="{6E2242F2-F339-42DB-99F0-1D114FB3C971}" destId="{847DC3EB-BC80-4FD3-B3EC-22642F768AE3}" srcOrd="1" destOrd="0" parTransId="{9334A969-9E6F-45FE-94FC-41B7C4A26AF8}" sibTransId="{603A32F3-784B-46DA-AB22-3B401FEE0AA7}"/>
    <dgm:cxn modelId="{E2400EE9-DAF1-4BB3-B460-2CB216241203}" srcId="{025CF4AB-C048-4C11-96CC-2A74D10D4D5F}" destId="{6E2242F2-F339-42DB-99F0-1D114FB3C971}" srcOrd="0" destOrd="0" parTransId="{2E2E6E64-3B65-481B-B85C-74AAB6B9A649}" sibTransId="{AB31891B-C478-414B-A93F-1A0444982B65}"/>
    <dgm:cxn modelId="{6DF00902-8289-433A-9167-50D53E2E0CC3}" type="presParOf" srcId="{D5AE0985-FD8D-427F-BD2D-76C2AF638F60}" destId="{3F9CB5EC-7CE4-4426-9E0F-FB61DF610192}" srcOrd="0" destOrd="0" presId="urn:microsoft.com/office/officeart/2005/8/layout/hierarchy4"/>
    <dgm:cxn modelId="{0A3C164E-390D-4377-8EE7-4F44285A0930}" type="presParOf" srcId="{3F9CB5EC-7CE4-4426-9E0F-FB61DF610192}" destId="{DA6FF62B-3E0F-4162-8A0F-CE1674BEE495}" srcOrd="0" destOrd="0" presId="urn:microsoft.com/office/officeart/2005/8/layout/hierarchy4"/>
    <dgm:cxn modelId="{19E07C2B-EAB0-4575-AB4E-B1F6144069D0}" type="presParOf" srcId="{3F9CB5EC-7CE4-4426-9E0F-FB61DF610192}" destId="{A0AD8CA5-5A26-4BC1-B5EA-211976B0CAAB}" srcOrd="1" destOrd="0" presId="urn:microsoft.com/office/officeart/2005/8/layout/hierarchy4"/>
    <dgm:cxn modelId="{DF3C7C17-C6E6-47B0-9910-C43A16D7183E}" type="presParOf" srcId="{3F9CB5EC-7CE4-4426-9E0F-FB61DF610192}" destId="{0B35F409-DA1A-40F7-BC71-499050CF8FFD}" srcOrd="2" destOrd="0" presId="urn:microsoft.com/office/officeart/2005/8/layout/hierarchy4"/>
    <dgm:cxn modelId="{1DBA5C94-FF72-4D36-8106-050A8FF96BCF}" type="presParOf" srcId="{0B35F409-DA1A-40F7-BC71-499050CF8FFD}" destId="{D14EB7CC-2B58-4E7D-9A2C-C12E2DA9BAF4}" srcOrd="0" destOrd="0" presId="urn:microsoft.com/office/officeart/2005/8/layout/hierarchy4"/>
    <dgm:cxn modelId="{00CA4082-3456-4A8C-9EBB-86D6F2726108}" type="presParOf" srcId="{D14EB7CC-2B58-4E7D-9A2C-C12E2DA9BAF4}" destId="{747030E9-68AA-4AEE-BC31-3DCA61386B55}" srcOrd="0" destOrd="0" presId="urn:microsoft.com/office/officeart/2005/8/layout/hierarchy4"/>
    <dgm:cxn modelId="{EE3D6634-646F-4F9F-A5EE-5F5AAC8CA225}" type="presParOf" srcId="{D14EB7CC-2B58-4E7D-9A2C-C12E2DA9BAF4}" destId="{EFD88CA9-DA67-493C-9DD2-A5523F89025A}" srcOrd="1" destOrd="0" presId="urn:microsoft.com/office/officeart/2005/8/layout/hierarchy4"/>
    <dgm:cxn modelId="{20296C5C-2616-4E5C-9A84-E8E215035771}" type="presParOf" srcId="{0B35F409-DA1A-40F7-BC71-499050CF8FFD}" destId="{BA40B374-CE2C-4EA1-810F-67C483D10AD8}" srcOrd="1" destOrd="0" presId="urn:microsoft.com/office/officeart/2005/8/layout/hierarchy4"/>
    <dgm:cxn modelId="{E9A97AD5-6B8A-4C9A-9A17-2F6F7F5B4456}" type="presParOf" srcId="{0B35F409-DA1A-40F7-BC71-499050CF8FFD}" destId="{7DE65ABD-5F04-406E-B585-9509A21F4712}" srcOrd="2" destOrd="0" presId="urn:microsoft.com/office/officeart/2005/8/layout/hierarchy4"/>
    <dgm:cxn modelId="{DC6F8445-9770-49A1-9369-471F83B532F1}" type="presParOf" srcId="{7DE65ABD-5F04-406E-B585-9509A21F4712}" destId="{F8C60BC6-16D1-4635-8304-7EA82653EC52}" srcOrd="0" destOrd="0" presId="urn:microsoft.com/office/officeart/2005/8/layout/hierarchy4"/>
    <dgm:cxn modelId="{985BD6FE-DDDB-4B67-9BCF-FBEFDDB05B64}" type="presParOf" srcId="{7DE65ABD-5F04-406E-B585-9509A21F4712}" destId="{B94270D9-DCC5-4A98-92CA-6F7B17B5D60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8FC158F-5FDB-4AEF-969B-8387EF509070}" type="doc">
      <dgm:prSet loTypeId="urn:microsoft.com/office/officeart/2005/8/layout/cycle3" loCatId="cycle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64EB055-026E-4ECF-8362-3C03391DAC7D}">
      <dgm:prSet phldrT="[Текст]" custT="1"/>
      <dgm:spPr/>
      <dgm:t>
        <a:bodyPr/>
        <a:lstStyle/>
        <a:p>
          <a:r>
            <a:rPr lang="ru-RU" sz="11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Чат – бот для людей с ХСН (совместно с Университетом им. С.Д. </a:t>
          </a:r>
          <a:r>
            <a:rPr lang="ru-RU" sz="11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Асфендиарова</a:t>
          </a:r>
          <a:endParaRPr lang="ru-RU" sz="1100" b="1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1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целью данного проекта является разработка чат-бот для помощи пациентам в самоконтроле заболевания, предотвращения его прогрессирования, снижения количества госпитализации и смертности. 704  пациентам с ХСН установлено мобильный чат – бот телеграмм. </a:t>
          </a:r>
          <a:endParaRPr lang="ru-RU" sz="1100" dirty="0"/>
        </a:p>
      </dgm:t>
    </dgm:pt>
    <dgm:pt modelId="{D1087F2A-4695-4E92-A385-12E529884AA3}" type="parTrans" cxnId="{C88BBB68-1D4A-40B3-A09D-C1297BF2BCF4}">
      <dgm:prSet/>
      <dgm:spPr/>
      <dgm:t>
        <a:bodyPr/>
        <a:lstStyle/>
        <a:p>
          <a:endParaRPr lang="ru-RU"/>
        </a:p>
      </dgm:t>
    </dgm:pt>
    <dgm:pt modelId="{E9CC4B1A-25A0-421B-978F-69A256A33117}" type="sibTrans" cxnId="{C88BBB68-1D4A-40B3-A09D-C1297BF2BCF4}">
      <dgm:prSet/>
      <dgm:spPr/>
      <dgm:t>
        <a:bodyPr/>
        <a:lstStyle/>
        <a:p>
          <a:endParaRPr lang="ru-RU"/>
        </a:p>
      </dgm:t>
    </dgm:pt>
    <dgm:pt modelId="{B5CA0E48-79D3-4089-8DEA-B30772BB8F07}">
      <dgm:prSet phldrT="[Текст]" custT="1"/>
      <dgm:spPr/>
      <dgm:t>
        <a:bodyPr/>
        <a:lstStyle/>
        <a:p>
          <a:r>
            <a:rPr lang="ru-RU" sz="11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Центр консультативно - медиативной помощи</a:t>
          </a:r>
        </a:p>
        <a:p>
          <a:r>
            <a:rPr lang="ru-RU" sz="11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организована служба консультативно – медиативной помощи (психолог – медиатор), для быстрого реагирования при конфликтных ситуациях в процессе деятельности поликлиники путем переговоров для улучшения качества </a:t>
          </a:r>
          <a:r>
            <a:rPr lang="ru-RU" sz="11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медицинской помощи. Ранее всего обращений было до 100 пациентов в день, при регулировании работы на сегодняшний день число обращении сократилось до 10-15 человек в день, все обращений сейчас несут «консультативный» характер</a:t>
          </a:r>
          <a:r>
            <a:rPr lang="ru-RU" sz="1100" i="1" dirty="0" smtClean="0"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  </a:t>
          </a:r>
          <a:endParaRPr lang="ru-RU" sz="1100" dirty="0"/>
        </a:p>
      </dgm:t>
    </dgm:pt>
    <dgm:pt modelId="{453014C5-3A85-488E-9789-0B1646C6F2C7}" type="parTrans" cxnId="{5C39089D-B0F2-425F-A327-733091F9E0B7}">
      <dgm:prSet/>
      <dgm:spPr/>
      <dgm:t>
        <a:bodyPr/>
        <a:lstStyle/>
        <a:p>
          <a:endParaRPr lang="ru-RU"/>
        </a:p>
      </dgm:t>
    </dgm:pt>
    <dgm:pt modelId="{E301475A-19B0-4B73-B93F-C43328D61C7B}" type="sibTrans" cxnId="{5C39089D-B0F2-425F-A327-733091F9E0B7}">
      <dgm:prSet/>
      <dgm:spPr/>
      <dgm:t>
        <a:bodyPr/>
        <a:lstStyle/>
        <a:p>
          <a:endParaRPr lang="ru-RU"/>
        </a:p>
      </dgm:t>
    </dgm:pt>
    <dgm:pt modelId="{26FF1AF2-A303-488A-9C07-B87155BE1AF4}">
      <dgm:prSet phldrT="[Текст]" custT="1"/>
      <dgm:spPr/>
      <dgm:t>
        <a:bodyPr/>
        <a:lstStyle/>
        <a:p>
          <a:r>
            <a:rPr lang="ru-RU" sz="11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Центр </a:t>
          </a:r>
          <a:r>
            <a:rPr lang="ru-RU" sz="11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профпатологии</a:t>
          </a:r>
          <a:r>
            <a:rPr lang="ru-RU" sz="11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(аккредитован МОН)</a:t>
          </a:r>
          <a:endParaRPr lang="ru-RU" sz="1100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1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Качественное проведение экспертизы профессиональной пригодности при поступлении на работу или учебу и при периодических медицинских осмотрах, После обучения присваивается специализация </a:t>
          </a:r>
          <a:r>
            <a:rPr lang="ru-RU" sz="11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профталога</a:t>
          </a:r>
          <a:r>
            <a:rPr lang="ru-RU" sz="11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(5 первичных переподготовок и 10 узких специалистов прошли ПК). </a:t>
          </a:r>
          <a:endParaRPr lang="ru-RU" sz="1100" dirty="0"/>
        </a:p>
      </dgm:t>
    </dgm:pt>
    <dgm:pt modelId="{C9C24F29-FF26-49EF-B4C4-683FFF986E3A}" type="parTrans" cxnId="{58627308-5EAE-4646-9041-367699950835}">
      <dgm:prSet/>
      <dgm:spPr/>
      <dgm:t>
        <a:bodyPr/>
        <a:lstStyle/>
        <a:p>
          <a:endParaRPr lang="ru-RU"/>
        </a:p>
      </dgm:t>
    </dgm:pt>
    <dgm:pt modelId="{88CBAD4E-40D1-4582-B80B-523F9C83B473}" type="sibTrans" cxnId="{58627308-5EAE-4646-9041-367699950835}">
      <dgm:prSet/>
      <dgm:spPr/>
      <dgm:t>
        <a:bodyPr/>
        <a:lstStyle/>
        <a:p>
          <a:endParaRPr lang="ru-RU"/>
        </a:p>
      </dgm:t>
    </dgm:pt>
    <dgm:pt modelId="{BE98E8BC-F757-4CF9-B74C-91BD6A3EE9CF}">
      <dgm:prSet phldrT="[Текст]" custT="1"/>
      <dgm:spPr/>
      <dgm:t>
        <a:bodyPr/>
        <a:lstStyle/>
        <a:p>
          <a:r>
            <a:rPr lang="ru-RU" sz="11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Улучшение работы </a:t>
          </a:r>
          <a:r>
            <a:rPr lang="en-US" sz="11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Call </a:t>
          </a:r>
          <a:r>
            <a:rPr lang="ru-RU" sz="11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центра</a:t>
          </a:r>
          <a:endParaRPr lang="ru-RU" sz="1100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1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входе в поликлинику организована работа администраторов. По всем вопросам оказания медицинской помощи в поликлинике консультируют администраторы, по «</a:t>
          </a:r>
          <a:r>
            <a:rPr lang="en-US" sz="11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Triage</a:t>
          </a:r>
          <a:r>
            <a:rPr lang="ru-RU" sz="11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системе распределяют пациентов по степени тяжести заболевания. </a:t>
          </a:r>
          <a:r>
            <a:rPr lang="ru-RU" sz="11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Также введен в работу кол-центра сотовый номер, где по приложению «</a:t>
          </a:r>
          <a:r>
            <a:rPr lang="en-US" sz="11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What's app</a:t>
          </a:r>
          <a:r>
            <a:rPr lang="ru-RU" sz="11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и телеграмм канала пациенты могут записаться на прием, а также получать консультацию по системе «Онлайн доктор» в онлайн режиме не выходя из дома. В среднем от 600 звонков в летнее время до 1200 звонков в сезон отрабатывается операторами, благодаря новому подходу нам удалось отслеживать все звонки и избежать необслуженных звонков, значительно сократилось очередь к узким специалистам. </a:t>
          </a:r>
          <a:endParaRPr lang="ru-RU" sz="1100" dirty="0"/>
        </a:p>
      </dgm:t>
    </dgm:pt>
    <dgm:pt modelId="{46A180D7-E776-47BE-AEA8-9C09315BD53F}" type="parTrans" cxnId="{923F5643-E2B4-4BEE-8835-D33DE0744DBE}">
      <dgm:prSet/>
      <dgm:spPr/>
      <dgm:t>
        <a:bodyPr/>
        <a:lstStyle/>
        <a:p>
          <a:endParaRPr lang="ru-RU"/>
        </a:p>
      </dgm:t>
    </dgm:pt>
    <dgm:pt modelId="{A02FE505-048E-432D-8097-3D959ED66E6D}" type="sibTrans" cxnId="{923F5643-E2B4-4BEE-8835-D33DE0744DBE}">
      <dgm:prSet/>
      <dgm:spPr/>
      <dgm:t>
        <a:bodyPr/>
        <a:lstStyle/>
        <a:p>
          <a:endParaRPr lang="ru-RU"/>
        </a:p>
      </dgm:t>
    </dgm:pt>
    <dgm:pt modelId="{EB248DD5-0E75-4035-BAD3-9F74B3C0BACE}">
      <dgm:prSet custT="1"/>
      <dgm:spPr/>
      <dgm:t>
        <a:bodyPr/>
        <a:lstStyle/>
        <a:p>
          <a:r>
            <a:rPr lang="ru-RU" sz="11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Проект «Защити Медиков»</a:t>
          </a:r>
          <a:endParaRPr lang="ru-RU" sz="1100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1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данном канале консультирует специалистов здравоохранения юрист при столкновении медицинских работников с ущемлением своих прав со стороны пациентов или со стороны руководителей медицинских организации , могут написать в наш анонимный бот @</a:t>
          </a:r>
          <a:r>
            <a:rPr lang="ru-RU" sz="11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ordinatorskayakz_bot</a:t>
          </a:r>
          <a:r>
            <a:rPr lang="ru-RU" sz="11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где юристы подсказывают решение как действовать</a:t>
          </a:r>
          <a:r>
            <a:rPr lang="ru-RU" sz="11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рамках закона. Также разработан алгоритм защиты своих прав при возникновении случаев ущемления </a:t>
          </a:r>
          <a:r>
            <a:rPr lang="ru-RU" sz="110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правл</a:t>
          </a:r>
          <a:r>
            <a:rPr lang="ru-RU" sz="11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На сегодняшний день за 1,5 месяца в телеграмм канале состоят 4193 медицинских работников со всей Республики, рассмотрено более – 120 обращений, из них 97 (81%) вопросов обработано, 23 (19%)вопросов в ожидании</a:t>
          </a:r>
          <a:r>
            <a:rPr lang="ru-RU" sz="6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600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4882A5-FD7A-432B-B430-B7A0103566BD}" type="parTrans" cxnId="{B9CA57F1-0CB0-4864-8930-8FB84AD61EF9}">
      <dgm:prSet/>
      <dgm:spPr/>
      <dgm:t>
        <a:bodyPr/>
        <a:lstStyle/>
        <a:p>
          <a:endParaRPr lang="ru-RU"/>
        </a:p>
      </dgm:t>
    </dgm:pt>
    <dgm:pt modelId="{472E1827-6843-4031-A942-078BD80378C1}" type="sibTrans" cxnId="{B9CA57F1-0CB0-4864-8930-8FB84AD61EF9}">
      <dgm:prSet/>
      <dgm:spPr/>
      <dgm:t>
        <a:bodyPr/>
        <a:lstStyle/>
        <a:p>
          <a:endParaRPr lang="ru-RU"/>
        </a:p>
      </dgm:t>
    </dgm:pt>
    <dgm:pt modelId="{9B776306-15ED-4D96-8D03-51449157FBCD}">
      <dgm:prSet custT="1"/>
      <dgm:spPr/>
      <dgm:t>
        <a:bodyPr/>
        <a:lstStyle/>
        <a:p>
          <a:r>
            <a:rPr lang="ru-RU" sz="11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Центра психологического сопровождения</a:t>
          </a:r>
          <a:endParaRPr lang="ru-RU" sz="1100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1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рамках работы Центра будет проводиться постоянный системный мониторинг психического состояния несовершеннолетних. Данная мера призвана для своевременного выявления лиц с признаками сексуального насилия и суицидального поведения. Разработали методическую рекомендацию «Психологическое сопровождение несовершеннолетних детей с суицидальными наклонностями и жертв сексуального насилия» , а также будет согласован с Управлением Здравоохранения и Управлением Образования. На сегодняшний день начали проводить анкетирование несовершеннолетних в общеобразовательных школах</a:t>
          </a:r>
          <a:r>
            <a:rPr lang="ru-RU" sz="7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7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7A97BB-2815-4042-977E-B262AF54FD4B}" type="parTrans" cxnId="{5FADBA89-1337-4625-81F7-E4E510C8A8B4}">
      <dgm:prSet/>
      <dgm:spPr/>
      <dgm:t>
        <a:bodyPr/>
        <a:lstStyle/>
        <a:p>
          <a:endParaRPr lang="ru-RU"/>
        </a:p>
      </dgm:t>
    </dgm:pt>
    <dgm:pt modelId="{C2A5D107-08FA-4881-8CA0-C29393D4F142}" type="sibTrans" cxnId="{5FADBA89-1337-4625-81F7-E4E510C8A8B4}">
      <dgm:prSet/>
      <dgm:spPr/>
      <dgm:t>
        <a:bodyPr/>
        <a:lstStyle/>
        <a:p>
          <a:endParaRPr lang="ru-RU"/>
        </a:p>
      </dgm:t>
    </dgm:pt>
    <dgm:pt modelId="{D88B2669-AF75-42EF-9A3C-180B1367BD44}">
      <dgm:prSet custT="1"/>
      <dgm:spPr/>
      <dgm:t>
        <a:bodyPr/>
        <a:lstStyle/>
        <a:p>
          <a:r>
            <a:rPr lang="ru-RU" sz="11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Центр онлайн консультации «Онлайн доктор»</a:t>
          </a:r>
          <a:endParaRPr lang="ru-RU" sz="1100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1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новая услуга позволит получал медицинские консультации, путем онлайн общения с врачом через смартфон, планшет или компьютер. Сортировка пациентов идет на уровне кол-центра. Доля оказанных консультации составил – 9%. (</a:t>
          </a:r>
          <a:r>
            <a:rPr lang="ru-RU" sz="11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абс</a:t>
          </a:r>
          <a:r>
            <a:rPr lang="ru-RU" sz="11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630)</a:t>
          </a:r>
          <a:endParaRPr lang="ru-RU" sz="11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606A21-B25E-42A7-9F40-27F84EB0C87F}" type="parTrans" cxnId="{712D269B-6CBA-404A-ADD9-F0F5FEE651F1}">
      <dgm:prSet/>
      <dgm:spPr/>
      <dgm:t>
        <a:bodyPr/>
        <a:lstStyle/>
        <a:p>
          <a:endParaRPr lang="ru-RU"/>
        </a:p>
      </dgm:t>
    </dgm:pt>
    <dgm:pt modelId="{53288771-2411-4C65-B0AC-3AF7E0FA5B15}" type="sibTrans" cxnId="{712D269B-6CBA-404A-ADD9-F0F5FEE651F1}">
      <dgm:prSet/>
      <dgm:spPr/>
      <dgm:t>
        <a:bodyPr/>
        <a:lstStyle/>
        <a:p>
          <a:endParaRPr lang="ru-RU"/>
        </a:p>
      </dgm:t>
    </dgm:pt>
    <dgm:pt modelId="{DC804BD5-95A8-4FB0-9D2D-A8C86B35BCF2}" type="pres">
      <dgm:prSet presAssocID="{88FC158F-5FDB-4AEF-969B-8387EF5090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6C46A-B8FA-4ADA-9A46-35F79B7EDA15}" type="pres">
      <dgm:prSet presAssocID="{88FC158F-5FDB-4AEF-969B-8387EF509070}" presName="cycle" presStyleCnt="0"/>
      <dgm:spPr/>
    </dgm:pt>
    <dgm:pt modelId="{B29AED38-59B9-4E86-9F85-8A8A31AA0147}" type="pres">
      <dgm:prSet presAssocID="{E64EB055-026E-4ECF-8362-3C03391DAC7D}" presName="nodeFirstNode" presStyleLbl="node1" presStyleIdx="0" presStyleCnt="7" custScaleX="152411" custScaleY="213844" custRadScaleRad="159729" custRadScaleInc="-249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18AE3-84B2-40EA-9CDB-815253B639D4}" type="pres">
      <dgm:prSet presAssocID="{E9CC4B1A-25A0-421B-978F-69A256A33117}" presName="sibTransFirstNode" presStyleLbl="bgShp" presStyleIdx="0" presStyleCnt="1" custAng="11356478" custFlipVert="1" custScaleX="8315" custScaleY="8314" custLinFactNeighborX="-10284" custLinFactNeighborY="-3651"/>
      <dgm:spPr/>
      <dgm:t>
        <a:bodyPr/>
        <a:lstStyle/>
        <a:p>
          <a:endParaRPr lang="ru-RU"/>
        </a:p>
      </dgm:t>
    </dgm:pt>
    <dgm:pt modelId="{DE443E70-09EE-4576-9F47-D90CBFF2596A}" type="pres">
      <dgm:prSet presAssocID="{B5CA0E48-79D3-4089-8DEA-B30772BB8F07}" presName="nodeFollowingNodes" presStyleLbl="node1" presStyleIdx="1" presStyleCnt="7" custScaleX="182366" custScaleY="177361" custRadScaleRad="122627" custRadScaleInc="-287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E4EC1E-8857-4587-9C12-2C45A46F490A}" type="pres">
      <dgm:prSet presAssocID="{D88B2669-AF75-42EF-9A3C-180B1367BD44}" presName="nodeFollowingNodes" presStyleLbl="node1" presStyleIdx="2" presStyleCnt="7" custScaleX="89933" custScaleY="267693" custRadScaleRad="54523" custRadScaleInc="-232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48F26-3748-4BF1-8552-70C1E44ACF20}" type="pres">
      <dgm:prSet presAssocID="{9B776306-15ED-4D96-8D03-51449157FBCD}" presName="nodeFollowingNodes" presStyleLbl="node1" presStyleIdx="3" presStyleCnt="7" custScaleX="151105" custScaleY="328954" custRadScaleRad="129864" custRadScaleInc="-68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54D0C-BF56-43E8-A1E3-ADE61F0CE929}" type="pres">
      <dgm:prSet presAssocID="{EB248DD5-0E75-4035-BAD3-9F74B3C0BACE}" presName="nodeFollowingNodes" presStyleLbl="node1" presStyleIdx="4" presStyleCnt="7" custScaleX="159617" custScaleY="309137" custRadScaleRad="67216" custRadScaleInc="-33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62DBF-4036-4A68-A240-8DE325657297}" type="pres">
      <dgm:prSet presAssocID="{26FF1AF2-A303-488A-9C07-B87155BE1AF4}" presName="nodeFollowingNodes" presStyleLbl="node1" presStyleIdx="5" presStyleCnt="7" custScaleX="197111" custScaleY="121571" custRadScaleRad="146948" custRadScaleInc="115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00054-AE73-4E48-B711-6987A5703505}" type="pres">
      <dgm:prSet presAssocID="{BE98E8BC-F757-4CF9-B74C-91BD6A3EE9CF}" presName="nodeFollowingNodes" presStyleLbl="node1" presStyleIdx="6" presStyleCnt="7" custScaleX="163857" custScaleY="313523" custRadScaleRad="113680" custRadScaleInc="255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2D269B-6CBA-404A-ADD9-F0F5FEE651F1}" srcId="{88FC158F-5FDB-4AEF-969B-8387EF509070}" destId="{D88B2669-AF75-42EF-9A3C-180B1367BD44}" srcOrd="2" destOrd="0" parTransId="{6A606A21-B25E-42A7-9F40-27F84EB0C87F}" sibTransId="{53288771-2411-4C65-B0AC-3AF7E0FA5B15}"/>
    <dgm:cxn modelId="{C217DAB1-9B46-4728-B726-576C6F98EE5D}" type="presOf" srcId="{E64EB055-026E-4ECF-8362-3C03391DAC7D}" destId="{B29AED38-59B9-4E86-9F85-8A8A31AA0147}" srcOrd="0" destOrd="0" presId="urn:microsoft.com/office/officeart/2005/8/layout/cycle3"/>
    <dgm:cxn modelId="{72B64294-FB92-4BBE-9CC2-BF4A130A9F0A}" type="presOf" srcId="{9B776306-15ED-4D96-8D03-51449157FBCD}" destId="{36B48F26-3748-4BF1-8552-70C1E44ACF20}" srcOrd="0" destOrd="0" presId="urn:microsoft.com/office/officeart/2005/8/layout/cycle3"/>
    <dgm:cxn modelId="{E5C0383E-97BE-43CD-A0CE-0D5D5A3D06C5}" type="presOf" srcId="{BE98E8BC-F757-4CF9-B74C-91BD6A3EE9CF}" destId="{F3400054-AE73-4E48-B711-6987A5703505}" srcOrd="0" destOrd="0" presId="urn:microsoft.com/office/officeart/2005/8/layout/cycle3"/>
    <dgm:cxn modelId="{923F5643-E2B4-4BEE-8835-D33DE0744DBE}" srcId="{88FC158F-5FDB-4AEF-969B-8387EF509070}" destId="{BE98E8BC-F757-4CF9-B74C-91BD6A3EE9CF}" srcOrd="6" destOrd="0" parTransId="{46A180D7-E776-47BE-AEA8-9C09315BD53F}" sibTransId="{A02FE505-048E-432D-8097-3D959ED66E6D}"/>
    <dgm:cxn modelId="{E4E4EE17-036C-4216-9A67-B821A63B35F2}" type="presOf" srcId="{26FF1AF2-A303-488A-9C07-B87155BE1AF4}" destId="{0A462DBF-4036-4A68-A240-8DE325657297}" srcOrd="0" destOrd="0" presId="urn:microsoft.com/office/officeart/2005/8/layout/cycle3"/>
    <dgm:cxn modelId="{C88BBB68-1D4A-40B3-A09D-C1297BF2BCF4}" srcId="{88FC158F-5FDB-4AEF-969B-8387EF509070}" destId="{E64EB055-026E-4ECF-8362-3C03391DAC7D}" srcOrd="0" destOrd="0" parTransId="{D1087F2A-4695-4E92-A385-12E529884AA3}" sibTransId="{E9CC4B1A-25A0-421B-978F-69A256A33117}"/>
    <dgm:cxn modelId="{5C39089D-B0F2-425F-A327-733091F9E0B7}" srcId="{88FC158F-5FDB-4AEF-969B-8387EF509070}" destId="{B5CA0E48-79D3-4089-8DEA-B30772BB8F07}" srcOrd="1" destOrd="0" parTransId="{453014C5-3A85-488E-9789-0B1646C6F2C7}" sibTransId="{E301475A-19B0-4B73-B93F-C43328D61C7B}"/>
    <dgm:cxn modelId="{F9DEF068-0E74-4F52-8601-A7D48088FCD7}" type="presOf" srcId="{88FC158F-5FDB-4AEF-969B-8387EF509070}" destId="{DC804BD5-95A8-4FB0-9D2D-A8C86B35BCF2}" srcOrd="0" destOrd="0" presId="urn:microsoft.com/office/officeart/2005/8/layout/cycle3"/>
    <dgm:cxn modelId="{58627308-5EAE-4646-9041-367699950835}" srcId="{88FC158F-5FDB-4AEF-969B-8387EF509070}" destId="{26FF1AF2-A303-488A-9C07-B87155BE1AF4}" srcOrd="5" destOrd="0" parTransId="{C9C24F29-FF26-49EF-B4C4-683FFF986E3A}" sibTransId="{88CBAD4E-40D1-4582-B80B-523F9C83B473}"/>
    <dgm:cxn modelId="{60FFCBB5-E050-4059-9BE5-0D39E218D250}" type="presOf" srcId="{E9CC4B1A-25A0-421B-978F-69A256A33117}" destId="{8F718AE3-84B2-40EA-9CDB-815253B639D4}" srcOrd="0" destOrd="0" presId="urn:microsoft.com/office/officeart/2005/8/layout/cycle3"/>
    <dgm:cxn modelId="{77CE17F9-76BE-4446-B4AC-3B76325C3DF1}" type="presOf" srcId="{B5CA0E48-79D3-4089-8DEA-B30772BB8F07}" destId="{DE443E70-09EE-4576-9F47-D90CBFF2596A}" srcOrd="0" destOrd="0" presId="urn:microsoft.com/office/officeart/2005/8/layout/cycle3"/>
    <dgm:cxn modelId="{156918AF-92A4-4648-8EEA-8A10C83F96A1}" type="presOf" srcId="{D88B2669-AF75-42EF-9A3C-180B1367BD44}" destId="{E9E4EC1E-8857-4587-9C12-2C45A46F490A}" srcOrd="0" destOrd="0" presId="urn:microsoft.com/office/officeart/2005/8/layout/cycle3"/>
    <dgm:cxn modelId="{B9CA57F1-0CB0-4864-8930-8FB84AD61EF9}" srcId="{88FC158F-5FDB-4AEF-969B-8387EF509070}" destId="{EB248DD5-0E75-4035-BAD3-9F74B3C0BACE}" srcOrd="4" destOrd="0" parTransId="{2A4882A5-FD7A-432B-B430-B7A0103566BD}" sibTransId="{472E1827-6843-4031-A942-078BD80378C1}"/>
    <dgm:cxn modelId="{F6EE31A5-D81E-4336-B69C-A6014625B579}" type="presOf" srcId="{EB248DD5-0E75-4035-BAD3-9F74B3C0BACE}" destId="{55554D0C-BF56-43E8-A1E3-ADE61F0CE929}" srcOrd="0" destOrd="0" presId="urn:microsoft.com/office/officeart/2005/8/layout/cycle3"/>
    <dgm:cxn modelId="{5FADBA89-1337-4625-81F7-E4E510C8A8B4}" srcId="{88FC158F-5FDB-4AEF-969B-8387EF509070}" destId="{9B776306-15ED-4D96-8D03-51449157FBCD}" srcOrd="3" destOrd="0" parTransId="{A27A97BB-2815-4042-977E-B262AF54FD4B}" sibTransId="{C2A5D107-08FA-4881-8CA0-C29393D4F142}"/>
    <dgm:cxn modelId="{CE333AEB-E9F7-4995-A730-70E0E07A700F}" type="presParOf" srcId="{DC804BD5-95A8-4FB0-9D2D-A8C86B35BCF2}" destId="{0BD6C46A-B8FA-4ADA-9A46-35F79B7EDA15}" srcOrd="0" destOrd="0" presId="urn:microsoft.com/office/officeart/2005/8/layout/cycle3"/>
    <dgm:cxn modelId="{AA86AB6A-FEC2-4DB9-BFF5-5D6D352BFE77}" type="presParOf" srcId="{0BD6C46A-B8FA-4ADA-9A46-35F79B7EDA15}" destId="{B29AED38-59B9-4E86-9F85-8A8A31AA0147}" srcOrd="0" destOrd="0" presId="urn:microsoft.com/office/officeart/2005/8/layout/cycle3"/>
    <dgm:cxn modelId="{E40EE506-E80F-4C76-87C4-1B8DD3796C3F}" type="presParOf" srcId="{0BD6C46A-B8FA-4ADA-9A46-35F79B7EDA15}" destId="{8F718AE3-84B2-40EA-9CDB-815253B639D4}" srcOrd="1" destOrd="0" presId="urn:microsoft.com/office/officeart/2005/8/layout/cycle3"/>
    <dgm:cxn modelId="{6EE702C0-A313-4BDA-8BBF-B97D4827D1B3}" type="presParOf" srcId="{0BD6C46A-B8FA-4ADA-9A46-35F79B7EDA15}" destId="{DE443E70-09EE-4576-9F47-D90CBFF2596A}" srcOrd="2" destOrd="0" presId="urn:microsoft.com/office/officeart/2005/8/layout/cycle3"/>
    <dgm:cxn modelId="{B7A7C14D-CA02-4CFB-8BE3-22DD94A9C7F2}" type="presParOf" srcId="{0BD6C46A-B8FA-4ADA-9A46-35F79B7EDA15}" destId="{E9E4EC1E-8857-4587-9C12-2C45A46F490A}" srcOrd="3" destOrd="0" presId="urn:microsoft.com/office/officeart/2005/8/layout/cycle3"/>
    <dgm:cxn modelId="{B3E70DD5-A364-4BBE-A16C-3A827E09B926}" type="presParOf" srcId="{0BD6C46A-B8FA-4ADA-9A46-35F79B7EDA15}" destId="{36B48F26-3748-4BF1-8552-70C1E44ACF20}" srcOrd="4" destOrd="0" presId="urn:microsoft.com/office/officeart/2005/8/layout/cycle3"/>
    <dgm:cxn modelId="{9EA0F205-BCCD-4800-B24E-70A8ED3E2A09}" type="presParOf" srcId="{0BD6C46A-B8FA-4ADA-9A46-35F79B7EDA15}" destId="{55554D0C-BF56-43E8-A1E3-ADE61F0CE929}" srcOrd="5" destOrd="0" presId="urn:microsoft.com/office/officeart/2005/8/layout/cycle3"/>
    <dgm:cxn modelId="{93F7AC9A-F523-4947-88C1-A2FC7C73A24C}" type="presParOf" srcId="{0BD6C46A-B8FA-4ADA-9A46-35F79B7EDA15}" destId="{0A462DBF-4036-4A68-A240-8DE325657297}" srcOrd="6" destOrd="0" presId="urn:microsoft.com/office/officeart/2005/8/layout/cycle3"/>
    <dgm:cxn modelId="{34163DD5-08AA-4B93-98D4-5A429435D977}" type="presParOf" srcId="{0BD6C46A-B8FA-4ADA-9A46-35F79B7EDA15}" destId="{F3400054-AE73-4E48-B711-6987A5703505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E40100E-F046-45F0-8132-F3772801D4E3}" type="doc">
      <dgm:prSet loTypeId="urn:microsoft.com/office/officeart/2005/8/layout/vList3" loCatId="list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CAC18D22-F6B9-4096-9349-79513F777283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endParaRPr lang="ru-RU" sz="1600" b="1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Глаукомный центр (в штате 3 офтальмолога </a:t>
          </a:r>
          <a:r>
            <a:rPr lang="ru-RU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в.т.ч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1 детский)</a:t>
          </a:r>
        </a:p>
        <a:p>
          <a:pPr algn="ctr"/>
          <a:r>
            <a:rPr lang="ru-RU" sz="12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центре планируется проведение комплексных современных обследований с использованием современного оборудования, в том числе исследование состояния зрительного нерва и сетчатки глаза методами компьютерной томографии, компьютерная методика определения полей зрения, определение состояния регуляции внутриглазного давления максимально точными методами. Для работы Центра необходимо приобрести компьютерный томограф, </a:t>
          </a:r>
          <a:r>
            <a:rPr lang="ru-RU" sz="1200" b="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циклоскоп</a:t>
          </a:r>
          <a:r>
            <a:rPr lang="ru-RU" sz="12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В рамках ОСМС также планируется оказание КДУ другим поликлиникам города</a:t>
          </a:r>
          <a:r>
            <a:rPr lang="ru-RU" sz="12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200" b="0" i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Закуп компьютерный томографа и </a:t>
          </a:r>
          <a:r>
            <a:rPr lang="ru-RU" sz="1200" b="0" i="1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циклоскопа</a:t>
          </a:r>
          <a:r>
            <a:rPr lang="ru-RU" sz="1200" b="0" i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планируется на 2023 - 2024 годы через Управления Здравоохранения. </a:t>
          </a:r>
        </a:p>
        <a:p>
          <a:pPr algn="ctr"/>
          <a:endParaRPr lang="ru-RU" sz="14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6CA3F3-CB19-4218-9684-BCC2349AFF0D}" type="parTrans" cxnId="{51AE1B6D-606B-4069-A43F-9323D3948E34}">
      <dgm:prSet/>
      <dgm:spPr/>
      <dgm:t>
        <a:bodyPr/>
        <a:lstStyle/>
        <a:p>
          <a:endParaRPr lang="ru-RU" sz="1400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86AA67-8005-41D0-B164-187D6F8156D9}" type="sibTrans" cxnId="{51AE1B6D-606B-4069-A43F-9323D3948E34}">
      <dgm:prSet/>
      <dgm:spPr/>
      <dgm:t>
        <a:bodyPr/>
        <a:lstStyle/>
        <a:p>
          <a:endParaRPr lang="ru-RU" sz="1400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7E2F51-7CB2-46BB-BFF9-5461EC0321C9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 амбулаторной хирургии (в штате 4  хирурга и 2 уролога)</a:t>
          </a:r>
        </a:p>
        <a:p>
          <a:r>
            <a:rPr lang="ru-RU" sz="12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2-ое полугодие 2023 года планируется открытие центра амбулаторной хирургии. В центре планируется проведение по 2-3 операции в день. Центр будет оборудован всем необходимым высокотехнологичным оборудованием с использованием современных методик, которые позволят оказать качественную медицинскую помощь в комфортных условиях. Оперативное лечение в ЦАХ планируется проводить  в рамках ОСМС по направлению участкового врача по месту прикрепления. </a:t>
          </a:r>
          <a:endParaRPr lang="ru-RU" sz="12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63BAF5-484C-4577-B4A5-78BF44198A5E}" type="parTrans" cxnId="{5981A06B-1287-41A8-B6E5-B860FAE611E8}">
      <dgm:prSet/>
      <dgm:spPr/>
      <dgm:t>
        <a:bodyPr/>
        <a:lstStyle/>
        <a:p>
          <a:endParaRPr lang="ru-RU" sz="1400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38424-89EB-4970-9324-8E7594F49AFC}" type="sibTrans" cxnId="{5981A06B-1287-41A8-B6E5-B860FAE611E8}">
      <dgm:prSet/>
      <dgm:spPr/>
      <dgm:t>
        <a:bodyPr/>
        <a:lstStyle/>
        <a:p>
          <a:endParaRPr lang="ru-RU" sz="1400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590AA4-2B3A-4586-90C4-E11D337EDFA6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 проктологии (в штате 2 уролога и 1 проктолог)</a:t>
          </a:r>
        </a:p>
        <a:p>
          <a:r>
            <a:rPr lang="ru-RU" sz="12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Врач проктолог будет консультировать пациентов по вопросам профилактики заболевания толстой и прямой кишки. В поликлинике будет проводится отбор больных, на консервативное и оперативное лечение, а также наблюдение диспансерных больных. Для постановки диагноза а также для диагностики заболеваний толстой и прямой кишки в Центре будет проводится </a:t>
          </a:r>
          <a:r>
            <a:rPr lang="ru-RU" sz="1200" b="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колоноскопия</a:t>
          </a:r>
          <a:r>
            <a:rPr lang="ru-RU" sz="12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Закуп </a:t>
          </a:r>
          <a:r>
            <a:rPr lang="ru-RU" sz="1200" b="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видеоколоноскопа</a:t>
          </a:r>
          <a:r>
            <a:rPr lang="ru-RU" sz="12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планируется на 2023 -2024 годы.  Данный аппарат дополнение к имеющейся аппарату ФГДС.                                          </a:t>
          </a:r>
          <a:endParaRPr lang="ru-RU" sz="12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D5949F-75A8-48BE-892B-8954CAFCE2C1}" type="parTrans" cxnId="{41C799FC-8610-45EE-ABB6-E84C2FA11263}">
      <dgm:prSet/>
      <dgm:spPr/>
      <dgm:t>
        <a:bodyPr/>
        <a:lstStyle/>
        <a:p>
          <a:endParaRPr lang="ru-RU" sz="1400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83F87-1DAE-4663-BBBE-CE9AC9052267}" type="sibTrans" cxnId="{41C799FC-8610-45EE-ABB6-E84C2FA11263}">
      <dgm:prSet/>
      <dgm:spPr/>
      <dgm:t>
        <a:bodyPr/>
        <a:lstStyle/>
        <a:p>
          <a:endParaRPr lang="ru-RU" sz="1400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5EE391-A4BF-4B60-8BED-3B4B8C65F78E}" type="pres">
      <dgm:prSet presAssocID="{9E40100E-F046-45F0-8132-F3772801D4E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E57B00-57E4-4D7C-A667-42EF91FC7A71}" type="pres">
      <dgm:prSet presAssocID="{CAC18D22-F6B9-4096-9349-79513F777283}" presName="composite" presStyleCnt="0"/>
      <dgm:spPr/>
    </dgm:pt>
    <dgm:pt modelId="{21D3E6A6-C4F2-43A0-A5E0-38FA3BD33378}" type="pres">
      <dgm:prSet presAssocID="{CAC18D22-F6B9-4096-9349-79513F777283}" presName="imgShp" presStyleLbl="fgImgPlace1" presStyleIdx="0" presStyleCnt="3" custScaleX="140748" custScaleY="131632" custLinFactNeighborX="-94521" custLinFactNeighborY="-41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42170B7B-4C37-44BE-A4F1-863400BF2C41}" type="pres">
      <dgm:prSet presAssocID="{CAC18D22-F6B9-4096-9349-79513F777283}" presName="txShp" presStyleLbl="node1" presStyleIdx="0" presStyleCnt="3" custScaleX="133473" custScaleY="119185" custLinFactNeighborX="2642" custLinFactNeighborY="5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5A17D-C930-4BB6-B4F7-2324C56E1757}" type="pres">
      <dgm:prSet presAssocID="{DC86AA67-8005-41D0-B164-187D6F8156D9}" presName="spacing" presStyleCnt="0"/>
      <dgm:spPr/>
    </dgm:pt>
    <dgm:pt modelId="{AD99B37D-5E93-4FDC-BBAD-19CA11788482}" type="pres">
      <dgm:prSet presAssocID="{C27E2F51-7CB2-46BB-BFF9-5461EC0321C9}" presName="composite" presStyleCnt="0"/>
      <dgm:spPr/>
    </dgm:pt>
    <dgm:pt modelId="{AD377087-9E34-43B3-A3BA-76384DD4B46F}" type="pres">
      <dgm:prSet presAssocID="{C27E2F51-7CB2-46BB-BFF9-5461EC0321C9}" presName="imgShp" presStyleLbl="fgImgPlace1" presStyleIdx="1" presStyleCnt="3" custScaleX="131476" custScaleY="109301" custLinFactNeighborX="-79066" custLinFactNeighborY="-1534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EDBC7901-4E69-48B7-B94C-22E63225308D}" type="pres">
      <dgm:prSet presAssocID="{C27E2F51-7CB2-46BB-BFF9-5461EC0321C9}" presName="txShp" presStyleLbl="node1" presStyleIdx="1" presStyleCnt="3" custScaleX="133473" custScaleY="117124" custLinFactNeighborX="2642" custLinFactNeighborY="-13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52176-5D1D-4C1E-AFDB-CB96F96F6077}" type="pres">
      <dgm:prSet presAssocID="{9E638424-89EB-4970-9324-8E7594F49AFC}" presName="spacing" presStyleCnt="0"/>
      <dgm:spPr/>
    </dgm:pt>
    <dgm:pt modelId="{20AA5513-386C-41C8-9BB3-563700879A9B}" type="pres">
      <dgm:prSet presAssocID="{92590AA4-2B3A-4586-90C4-E11D337EDFA6}" presName="composite" presStyleCnt="0"/>
      <dgm:spPr/>
    </dgm:pt>
    <dgm:pt modelId="{D6049E80-311E-48A6-9166-553150F6EE2D}" type="pres">
      <dgm:prSet presAssocID="{92590AA4-2B3A-4586-90C4-E11D337EDFA6}" presName="imgShp" presStyleLbl="fgImgPlace1" presStyleIdx="2" presStyleCnt="3" custScaleX="142919" custScaleY="114211" custLinFactNeighborX="-54366" custLinFactNeighborY="-3208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24E20A0C-68A4-4AF5-B721-6EA0FD7C8B9A}" type="pres">
      <dgm:prSet presAssocID="{92590AA4-2B3A-4586-90C4-E11D337EDFA6}" presName="txShp" presStyleLbl="node1" presStyleIdx="2" presStyleCnt="3" custScaleX="130654" custScaleY="127316" custLinFactNeighborX="3698" custLinFactNeighborY="-32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99F6C2-A50B-4B57-A6B6-EB4B2BD3C71D}" type="presOf" srcId="{9E40100E-F046-45F0-8132-F3772801D4E3}" destId="{E05EE391-A4BF-4B60-8BED-3B4B8C65F78E}" srcOrd="0" destOrd="0" presId="urn:microsoft.com/office/officeart/2005/8/layout/vList3"/>
    <dgm:cxn modelId="{1230ECEA-62EB-4C0C-8494-35F83EFDE562}" type="presOf" srcId="{92590AA4-2B3A-4586-90C4-E11D337EDFA6}" destId="{24E20A0C-68A4-4AF5-B721-6EA0FD7C8B9A}" srcOrd="0" destOrd="0" presId="urn:microsoft.com/office/officeart/2005/8/layout/vList3"/>
    <dgm:cxn modelId="{9471403E-0BB9-4172-8192-0D29D6861ED3}" type="presOf" srcId="{CAC18D22-F6B9-4096-9349-79513F777283}" destId="{42170B7B-4C37-44BE-A4F1-863400BF2C41}" srcOrd="0" destOrd="0" presId="urn:microsoft.com/office/officeart/2005/8/layout/vList3"/>
    <dgm:cxn modelId="{5981A06B-1287-41A8-B6E5-B860FAE611E8}" srcId="{9E40100E-F046-45F0-8132-F3772801D4E3}" destId="{C27E2F51-7CB2-46BB-BFF9-5461EC0321C9}" srcOrd="1" destOrd="0" parTransId="{5363BAF5-484C-4577-B4A5-78BF44198A5E}" sibTransId="{9E638424-89EB-4970-9324-8E7594F49AFC}"/>
    <dgm:cxn modelId="{41C799FC-8610-45EE-ABB6-E84C2FA11263}" srcId="{9E40100E-F046-45F0-8132-F3772801D4E3}" destId="{92590AA4-2B3A-4586-90C4-E11D337EDFA6}" srcOrd="2" destOrd="0" parTransId="{50D5949F-75A8-48BE-892B-8954CAFCE2C1}" sibTransId="{B6B83F87-1DAE-4663-BBBE-CE9AC9052267}"/>
    <dgm:cxn modelId="{299B583E-3027-428F-B9B2-A44F6C8A760F}" type="presOf" srcId="{C27E2F51-7CB2-46BB-BFF9-5461EC0321C9}" destId="{EDBC7901-4E69-48B7-B94C-22E63225308D}" srcOrd="0" destOrd="0" presId="urn:microsoft.com/office/officeart/2005/8/layout/vList3"/>
    <dgm:cxn modelId="{51AE1B6D-606B-4069-A43F-9323D3948E34}" srcId="{9E40100E-F046-45F0-8132-F3772801D4E3}" destId="{CAC18D22-F6B9-4096-9349-79513F777283}" srcOrd="0" destOrd="0" parTransId="{846CA3F3-CB19-4218-9684-BCC2349AFF0D}" sibTransId="{DC86AA67-8005-41D0-B164-187D6F8156D9}"/>
    <dgm:cxn modelId="{B6172251-3A72-4B48-8AE1-A75CAAEC2D5F}" type="presParOf" srcId="{E05EE391-A4BF-4B60-8BED-3B4B8C65F78E}" destId="{53E57B00-57E4-4D7C-A667-42EF91FC7A71}" srcOrd="0" destOrd="0" presId="urn:microsoft.com/office/officeart/2005/8/layout/vList3"/>
    <dgm:cxn modelId="{F0E096CA-9F43-45FD-AA85-11B81242E5AD}" type="presParOf" srcId="{53E57B00-57E4-4D7C-A667-42EF91FC7A71}" destId="{21D3E6A6-C4F2-43A0-A5E0-38FA3BD33378}" srcOrd="0" destOrd="0" presId="urn:microsoft.com/office/officeart/2005/8/layout/vList3"/>
    <dgm:cxn modelId="{3515CE22-9D3D-4DBD-90BD-19EC9510D93D}" type="presParOf" srcId="{53E57B00-57E4-4D7C-A667-42EF91FC7A71}" destId="{42170B7B-4C37-44BE-A4F1-863400BF2C41}" srcOrd="1" destOrd="0" presId="urn:microsoft.com/office/officeart/2005/8/layout/vList3"/>
    <dgm:cxn modelId="{521F2FF1-45A1-42EB-BFF9-664FB49FC40E}" type="presParOf" srcId="{E05EE391-A4BF-4B60-8BED-3B4B8C65F78E}" destId="{82B5A17D-C930-4BB6-B4F7-2324C56E1757}" srcOrd="1" destOrd="0" presId="urn:microsoft.com/office/officeart/2005/8/layout/vList3"/>
    <dgm:cxn modelId="{8F222678-2461-46AA-96F7-A19D184BD10C}" type="presParOf" srcId="{E05EE391-A4BF-4B60-8BED-3B4B8C65F78E}" destId="{AD99B37D-5E93-4FDC-BBAD-19CA11788482}" srcOrd="2" destOrd="0" presId="urn:microsoft.com/office/officeart/2005/8/layout/vList3"/>
    <dgm:cxn modelId="{E05EB31F-AADF-4305-AE9F-A95C9D6A11FD}" type="presParOf" srcId="{AD99B37D-5E93-4FDC-BBAD-19CA11788482}" destId="{AD377087-9E34-43B3-A3BA-76384DD4B46F}" srcOrd="0" destOrd="0" presId="urn:microsoft.com/office/officeart/2005/8/layout/vList3"/>
    <dgm:cxn modelId="{60CA35E8-C082-4441-81CE-2595DFCCA4AF}" type="presParOf" srcId="{AD99B37D-5E93-4FDC-BBAD-19CA11788482}" destId="{EDBC7901-4E69-48B7-B94C-22E63225308D}" srcOrd="1" destOrd="0" presId="urn:microsoft.com/office/officeart/2005/8/layout/vList3"/>
    <dgm:cxn modelId="{5733589D-7E8F-4B55-8B5B-A6FA65DFE882}" type="presParOf" srcId="{E05EE391-A4BF-4B60-8BED-3B4B8C65F78E}" destId="{54E52176-5D1D-4C1E-AFDB-CB96F96F6077}" srcOrd="3" destOrd="0" presId="urn:microsoft.com/office/officeart/2005/8/layout/vList3"/>
    <dgm:cxn modelId="{7E5DA898-7F66-4493-B70B-9BAEEF7C2D6A}" type="presParOf" srcId="{E05EE391-A4BF-4B60-8BED-3B4B8C65F78E}" destId="{20AA5513-386C-41C8-9BB3-563700879A9B}" srcOrd="4" destOrd="0" presId="urn:microsoft.com/office/officeart/2005/8/layout/vList3"/>
    <dgm:cxn modelId="{AA8F0C96-6EAE-4E4C-AAF8-DFC12B64B3E3}" type="presParOf" srcId="{20AA5513-386C-41C8-9BB3-563700879A9B}" destId="{D6049E80-311E-48A6-9166-553150F6EE2D}" srcOrd="0" destOrd="0" presId="urn:microsoft.com/office/officeart/2005/8/layout/vList3"/>
    <dgm:cxn modelId="{6D204626-517A-4228-A299-9AE02F8CE496}" type="presParOf" srcId="{20AA5513-386C-41C8-9BB3-563700879A9B}" destId="{24E20A0C-68A4-4AF5-B721-6EA0FD7C8B9A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5B4559-8B24-47F0-AB89-27ADA4180BCA}" type="doc">
      <dgm:prSet loTypeId="urn:microsoft.com/office/officeart/2005/8/layout/hierarchy3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6AE56FC-FF99-497D-AFB5-609FB3E36CA4}">
      <dgm:prSet phldrT="[Текст]" custT="1"/>
      <dgm:spPr/>
      <dgm:t>
        <a:bodyPr/>
        <a:lstStyle/>
        <a:p>
          <a:r>
            <a:rPr lang="ru-RU" sz="1600" b="1" i="1" dirty="0" smtClean="0"/>
            <a:t>2021</a:t>
          </a:r>
          <a:endParaRPr lang="ru-RU" sz="1600" b="1" i="1" dirty="0"/>
        </a:p>
      </dgm:t>
    </dgm:pt>
    <dgm:pt modelId="{21AC0C72-0695-4355-A1A7-E9DCE6984AE4}" type="parTrans" cxnId="{0A09C126-58F5-4103-9798-5E1A47D8E5C6}">
      <dgm:prSet/>
      <dgm:spPr/>
      <dgm:t>
        <a:bodyPr/>
        <a:lstStyle/>
        <a:p>
          <a:endParaRPr lang="ru-RU" b="1" i="1"/>
        </a:p>
      </dgm:t>
    </dgm:pt>
    <dgm:pt modelId="{FB0B76EE-FE61-41E0-9158-78670F446DA4}" type="sibTrans" cxnId="{0A09C126-58F5-4103-9798-5E1A47D8E5C6}">
      <dgm:prSet/>
      <dgm:spPr/>
      <dgm:t>
        <a:bodyPr/>
        <a:lstStyle/>
        <a:p>
          <a:endParaRPr lang="ru-RU" b="1" i="1"/>
        </a:p>
      </dgm:t>
    </dgm:pt>
    <dgm:pt modelId="{AA11F269-2DE5-493D-9B40-10DD31836B54}">
      <dgm:prSet phldrT="[Текст]"/>
      <dgm:spPr/>
      <dgm:t>
        <a:bodyPr/>
        <a:lstStyle/>
        <a:p>
          <a:r>
            <a:rPr lang="ru-RU" b="1" i="1" dirty="0" smtClean="0"/>
            <a:t>Всего посетившие поликлинику - 4180</a:t>
          </a:r>
          <a:endParaRPr lang="ru-RU" b="1" i="1" dirty="0"/>
        </a:p>
      </dgm:t>
    </dgm:pt>
    <dgm:pt modelId="{F39ACC3E-42AF-424E-B5FE-AC3DE5FCAD82}" type="parTrans" cxnId="{D140C7FB-D06E-4F74-A55C-04E1CAC341C9}">
      <dgm:prSet/>
      <dgm:spPr/>
      <dgm:t>
        <a:bodyPr/>
        <a:lstStyle/>
        <a:p>
          <a:endParaRPr lang="ru-RU" b="1" i="1"/>
        </a:p>
      </dgm:t>
    </dgm:pt>
    <dgm:pt modelId="{8FDCBA08-5EE4-4A56-8A23-3AD17202B36B}" type="sibTrans" cxnId="{D140C7FB-D06E-4F74-A55C-04E1CAC341C9}">
      <dgm:prSet/>
      <dgm:spPr/>
      <dgm:t>
        <a:bodyPr/>
        <a:lstStyle/>
        <a:p>
          <a:endParaRPr lang="ru-RU" b="1" i="1"/>
        </a:p>
      </dgm:t>
    </dgm:pt>
    <dgm:pt modelId="{9282244D-5FB4-49C6-A382-CC80D4731AF6}">
      <dgm:prSet phldrT="[Текст]"/>
      <dgm:spPr/>
      <dgm:t>
        <a:bodyPr/>
        <a:lstStyle/>
        <a:p>
          <a:r>
            <a:rPr lang="ru-RU" b="1" i="1" dirty="0" smtClean="0"/>
            <a:t>Прошли через  женский смотровой кабинет  - 4180 -100%</a:t>
          </a:r>
          <a:endParaRPr lang="ru-RU" b="1" i="1" dirty="0"/>
        </a:p>
      </dgm:t>
    </dgm:pt>
    <dgm:pt modelId="{8A968F44-C066-4C33-BBBF-54CEB22CEB8B}" type="parTrans" cxnId="{606E6BB9-F021-4BF1-A0A4-EC2FB4ADD399}">
      <dgm:prSet/>
      <dgm:spPr/>
      <dgm:t>
        <a:bodyPr/>
        <a:lstStyle/>
        <a:p>
          <a:endParaRPr lang="ru-RU" b="1" i="1"/>
        </a:p>
      </dgm:t>
    </dgm:pt>
    <dgm:pt modelId="{1539FD9B-DF82-4B4E-8025-30AF308C39FA}" type="sibTrans" cxnId="{606E6BB9-F021-4BF1-A0A4-EC2FB4ADD399}">
      <dgm:prSet/>
      <dgm:spPr/>
      <dgm:t>
        <a:bodyPr/>
        <a:lstStyle/>
        <a:p>
          <a:endParaRPr lang="ru-RU" b="1" i="1"/>
        </a:p>
      </dgm:t>
    </dgm:pt>
    <dgm:pt modelId="{EDE2D3C6-9E19-4E85-BCF6-AF4319F11031}">
      <dgm:prSet phldrT="[Текст]" custT="1"/>
      <dgm:spPr/>
      <dgm:t>
        <a:bodyPr/>
        <a:lstStyle/>
        <a:p>
          <a:r>
            <a:rPr lang="ru-RU" sz="1600" b="1" i="1" dirty="0" smtClean="0"/>
            <a:t>2022</a:t>
          </a:r>
          <a:endParaRPr lang="ru-RU" sz="1600" b="1" i="1" dirty="0"/>
        </a:p>
      </dgm:t>
    </dgm:pt>
    <dgm:pt modelId="{73C0E324-F03B-451A-8200-246CB8757CFE}" type="parTrans" cxnId="{53B8FBB5-1153-42F5-9402-68A687297989}">
      <dgm:prSet/>
      <dgm:spPr/>
      <dgm:t>
        <a:bodyPr/>
        <a:lstStyle/>
        <a:p>
          <a:endParaRPr lang="ru-RU" b="1" i="1"/>
        </a:p>
      </dgm:t>
    </dgm:pt>
    <dgm:pt modelId="{3D0E1357-5E18-4897-8E10-F8717C3DADE7}" type="sibTrans" cxnId="{53B8FBB5-1153-42F5-9402-68A687297989}">
      <dgm:prSet/>
      <dgm:spPr/>
      <dgm:t>
        <a:bodyPr/>
        <a:lstStyle/>
        <a:p>
          <a:endParaRPr lang="ru-RU" b="1" i="1"/>
        </a:p>
      </dgm:t>
    </dgm:pt>
    <dgm:pt modelId="{ABCB9642-3DBB-47E9-A6CC-3D63EFBFC950}">
      <dgm:prSet phldrT="[Текст]"/>
      <dgm:spPr/>
      <dgm:t>
        <a:bodyPr/>
        <a:lstStyle/>
        <a:p>
          <a:r>
            <a:rPr lang="ru-RU" b="1" i="1" dirty="0" smtClean="0"/>
            <a:t>Всего посетившие поликлинику - 4009</a:t>
          </a:r>
          <a:endParaRPr lang="ru-RU" b="1" i="1" dirty="0"/>
        </a:p>
      </dgm:t>
    </dgm:pt>
    <dgm:pt modelId="{C926C353-661E-4695-8497-07FB1ED81740}" type="parTrans" cxnId="{5E676E0A-FCB9-4CFD-87C8-6F74669DB4E5}">
      <dgm:prSet/>
      <dgm:spPr/>
      <dgm:t>
        <a:bodyPr/>
        <a:lstStyle/>
        <a:p>
          <a:endParaRPr lang="ru-RU" b="1" i="1"/>
        </a:p>
      </dgm:t>
    </dgm:pt>
    <dgm:pt modelId="{C3F12A5E-C194-48FA-AECD-5FE4920EBE74}" type="sibTrans" cxnId="{5E676E0A-FCB9-4CFD-87C8-6F74669DB4E5}">
      <dgm:prSet/>
      <dgm:spPr/>
      <dgm:t>
        <a:bodyPr/>
        <a:lstStyle/>
        <a:p>
          <a:endParaRPr lang="ru-RU" b="1" i="1"/>
        </a:p>
      </dgm:t>
    </dgm:pt>
    <dgm:pt modelId="{2A61D4FF-7BF1-4163-B679-9A05C09873EC}">
      <dgm:prSet phldrT="[Текст]"/>
      <dgm:spPr/>
      <dgm:t>
        <a:bodyPr/>
        <a:lstStyle/>
        <a:p>
          <a:r>
            <a:rPr lang="ru-RU" b="1" i="1" dirty="0" smtClean="0"/>
            <a:t>Прошли через женский смотровой кабинет – 4009 -100%</a:t>
          </a:r>
          <a:endParaRPr lang="ru-RU" b="1" i="1" dirty="0"/>
        </a:p>
      </dgm:t>
    </dgm:pt>
    <dgm:pt modelId="{DBA2CF81-B0AA-48B9-96F1-DEA8392A21E9}" type="parTrans" cxnId="{3562341C-0A52-4FE8-A5FB-9241DCF5EFB2}">
      <dgm:prSet/>
      <dgm:spPr/>
      <dgm:t>
        <a:bodyPr/>
        <a:lstStyle/>
        <a:p>
          <a:endParaRPr lang="ru-RU" b="1" i="1"/>
        </a:p>
      </dgm:t>
    </dgm:pt>
    <dgm:pt modelId="{DD9DE936-BBC1-404C-A97D-10D18E9C11C9}" type="sibTrans" cxnId="{3562341C-0A52-4FE8-A5FB-9241DCF5EFB2}">
      <dgm:prSet/>
      <dgm:spPr/>
      <dgm:t>
        <a:bodyPr/>
        <a:lstStyle/>
        <a:p>
          <a:endParaRPr lang="ru-RU" b="1" i="1"/>
        </a:p>
      </dgm:t>
    </dgm:pt>
    <dgm:pt modelId="{3B612E3F-31A3-4AAA-B20A-C36837777E39}" type="pres">
      <dgm:prSet presAssocID="{DD5B4559-8B24-47F0-AB89-27ADA4180BC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B39BFBA-AA1E-420C-9C03-AAB725E9616C}" type="pres">
      <dgm:prSet presAssocID="{56AE56FC-FF99-497D-AFB5-609FB3E36CA4}" presName="root" presStyleCnt="0"/>
      <dgm:spPr/>
    </dgm:pt>
    <dgm:pt modelId="{F5BBBB3D-B17C-4567-AE15-6D4DD6F48E04}" type="pres">
      <dgm:prSet presAssocID="{56AE56FC-FF99-497D-AFB5-609FB3E36CA4}" presName="rootComposite" presStyleCnt="0"/>
      <dgm:spPr/>
    </dgm:pt>
    <dgm:pt modelId="{854721C2-D044-4FAF-A7A7-78BA2E0EF543}" type="pres">
      <dgm:prSet presAssocID="{56AE56FC-FF99-497D-AFB5-609FB3E36CA4}" presName="rootText" presStyleLbl="node1" presStyleIdx="0" presStyleCnt="2"/>
      <dgm:spPr/>
      <dgm:t>
        <a:bodyPr/>
        <a:lstStyle/>
        <a:p>
          <a:endParaRPr lang="ru-RU"/>
        </a:p>
      </dgm:t>
    </dgm:pt>
    <dgm:pt modelId="{6ACCBB2A-2102-48CF-B4F4-6FB1F667B4C2}" type="pres">
      <dgm:prSet presAssocID="{56AE56FC-FF99-497D-AFB5-609FB3E36CA4}" presName="rootConnector" presStyleLbl="node1" presStyleIdx="0" presStyleCnt="2"/>
      <dgm:spPr/>
      <dgm:t>
        <a:bodyPr/>
        <a:lstStyle/>
        <a:p>
          <a:endParaRPr lang="ru-RU"/>
        </a:p>
      </dgm:t>
    </dgm:pt>
    <dgm:pt modelId="{8B0FF2AC-CD00-4E1C-A2C0-F518032464E2}" type="pres">
      <dgm:prSet presAssocID="{56AE56FC-FF99-497D-AFB5-609FB3E36CA4}" presName="childShape" presStyleCnt="0"/>
      <dgm:spPr/>
    </dgm:pt>
    <dgm:pt modelId="{E5AB40C9-C22B-4C44-9955-AFF7848645A0}" type="pres">
      <dgm:prSet presAssocID="{F39ACC3E-42AF-424E-B5FE-AC3DE5FCAD82}" presName="Name13" presStyleLbl="parChTrans1D2" presStyleIdx="0" presStyleCnt="4"/>
      <dgm:spPr/>
      <dgm:t>
        <a:bodyPr/>
        <a:lstStyle/>
        <a:p>
          <a:endParaRPr lang="ru-RU"/>
        </a:p>
      </dgm:t>
    </dgm:pt>
    <dgm:pt modelId="{C37CBF03-30C2-4C5B-A021-5EED9AD63194}" type="pres">
      <dgm:prSet presAssocID="{AA11F269-2DE5-493D-9B40-10DD31836B54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B43D2-9D1D-43A8-A538-B42AB62889E0}" type="pres">
      <dgm:prSet presAssocID="{8A968F44-C066-4C33-BBBF-54CEB22CEB8B}" presName="Name13" presStyleLbl="parChTrans1D2" presStyleIdx="1" presStyleCnt="4"/>
      <dgm:spPr/>
      <dgm:t>
        <a:bodyPr/>
        <a:lstStyle/>
        <a:p>
          <a:endParaRPr lang="ru-RU"/>
        </a:p>
      </dgm:t>
    </dgm:pt>
    <dgm:pt modelId="{7932D797-1296-4FA5-A386-255BC020794E}" type="pres">
      <dgm:prSet presAssocID="{9282244D-5FB4-49C6-A382-CC80D4731AF6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74C27-BE98-47FD-8526-E37900DA599D}" type="pres">
      <dgm:prSet presAssocID="{EDE2D3C6-9E19-4E85-BCF6-AF4319F11031}" presName="root" presStyleCnt="0"/>
      <dgm:spPr/>
    </dgm:pt>
    <dgm:pt modelId="{9C10EC16-545E-45EC-B355-A455D16D4716}" type="pres">
      <dgm:prSet presAssocID="{EDE2D3C6-9E19-4E85-BCF6-AF4319F11031}" presName="rootComposite" presStyleCnt="0"/>
      <dgm:spPr/>
    </dgm:pt>
    <dgm:pt modelId="{30160B6B-6B97-420A-9AB7-E6DC6ED54864}" type="pres">
      <dgm:prSet presAssocID="{EDE2D3C6-9E19-4E85-BCF6-AF4319F11031}" presName="rootText" presStyleLbl="node1" presStyleIdx="1" presStyleCnt="2"/>
      <dgm:spPr/>
      <dgm:t>
        <a:bodyPr/>
        <a:lstStyle/>
        <a:p>
          <a:endParaRPr lang="ru-RU"/>
        </a:p>
      </dgm:t>
    </dgm:pt>
    <dgm:pt modelId="{2FA18F73-796E-4C38-AB6D-C7E907C99CD7}" type="pres">
      <dgm:prSet presAssocID="{EDE2D3C6-9E19-4E85-BCF6-AF4319F11031}" presName="rootConnector" presStyleLbl="node1" presStyleIdx="1" presStyleCnt="2"/>
      <dgm:spPr/>
      <dgm:t>
        <a:bodyPr/>
        <a:lstStyle/>
        <a:p>
          <a:endParaRPr lang="ru-RU"/>
        </a:p>
      </dgm:t>
    </dgm:pt>
    <dgm:pt modelId="{1E33C2FC-A7EF-4E9D-A182-B8B9BDE25574}" type="pres">
      <dgm:prSet presAssocID="{EDE2D3C6-9E19-4E85-BCF6-AF4319F11031}" presName="childShape" presStyleCnt="0"/>
      <dgm:spPr/>
    </dgm:pt>
    <dgm:pt modelId="{29E1F7D2-DC6F-481D-91CD-B00E091821CA}" type="pres">
      <dgm:prSet presAssocID="{C926C353-661E-4695-8497-07FB1ED8174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BF053642-8385-4171-B36E-EBEFC8571CAD}" type="pres">
      <dgm:prSet presAssocID="{ABCB9642-3DBB-47E9-A6CC-3D63EFBFC950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8CED5-98FD-4CE9-B03A-DC2DA5B3ED82}" type="pres">
      <dgm:prSet presAssocID="{DBA2CF81-B0AA-48B9-96F1-DEA8392A21E9}" presName="Name13" presStyleLbl="parChTrans1D2" presStyleIdx="3" presStyleCnt="4"/>
      <dgm:spPr/>
      <dgm:t>
        <a:bodyPr/>
        <a:lstStyle/>
        <a:p>
          <a:endParaRPr lang="ru-RU"/>
        </a:p>
      </dgm:t>
    </dgm:pt>
    <dgm:pt modelId="{6D651EDE-831A-454E-895B-AC4033C5BFF8}" type="pres">
      <dgm:prSet presAssocID="{2A61D4FF-7BF1-4163-B679-9A05C09873EC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40C7FB-D06E-4F74-A55C-04E1CAC341C9}" srcId="{56AE56FC-FF99-497D-AFB5-609FB3E36CA4}" destId="{AA11F269-2DE5-493D-9B40-10DD31836B54}" srcOrd="0" destOrd="0" parTransId="{F39ACC3E-42AF-424E-B5FE-AC3DE5FCAD82}" sibTransId="{8FDCBA08-5EE4-4A56-8A23-3AD17202B36B}"/>
    <dgm:cxn modelId="{F225A1BC-DFF4-4843-A4EB-2DE0B4B3A6CB}" type="presOf" srcId="{EDE2D3C6-9E19-4E85-BCF6-AF4319F11031}" destId="{30160B6B-6B97-420A-9AB7-E6DC6ED54864}" srcOrd="0" destOrd="0" presId="urn:microsoft.com/office/officeart/2005/8/layout/hierarchy3"/>
    <dgm:cxn modelId="{9B0057CF-84F6-48E9-9D8F-583AB17F6F8A}" type="presOf" srcId="{2A61D4FF-7BF1-4163-B679-9A05C09873EC}" destId="{6D651EDE-831A-454E-895B-AC4033C5BFF8}" srcOrd="0" destOrd="0" presId="urn:microsoft.com/office/officeart/2005/8/layout/hierarchy3"/>
    <dgm:cxn modelId="{0A09C126-58F5-4103-9798-5E1A47D8E5C6}" srcId="{DD5B4559-8B24-47F0-AB89-27ADA4180BCA}" destId="{56AE56FC-FF99-497D-AFB5-609FB3E36CA4}" srcOrd="0" destOrd="0" parTransId="{21AC0C72-0695-4355-A1A7-E9DCE6984AE4}" sibTransId="{FB0B76EE-FE61-41E0-9158-78670F446DA4}"/>
    <dgm:cxn modelId="{BC7C5042-A65D-44A9-9C88-BB91B22F4261}" type="presOf" srcId="{EDE2D3C6-9E19-4E85-BCF6-AF4319F11031}" destId="{2FA18F73-796E-4C38-AB6D-C7E907C99CD7}" srcOrd="1" destOrd="0" presId="urn:microsoft.com/office/officeart/2005/8/layout/hierarchy3"/>
    <dgm:cxn modelId="{989AE8D7-A059-4EFA-BD26-95BC941580AE}" type="presOf" srcId="{8A968F44-C066-4C33-BBBF-54CEB22CEB8B}" destId="{4D2B43D2-9D1D-43A8-A538-B42AB62889E0}" srcOrd="0" destOrd="0" presId="urn:microsoft.com/office/officeart/2005/8/layout/hierarchy3"/>
    <dgm:cxn modelId="{C5F230AE-AE64-45C1-9824-6158ABF1A13A}" type="presOf" srcId="{ABCB9642-3DBB-47E9-A6CC-3D63EFBFC950}" destId="{BF053642-8385-4171-B36E-EBEFC8571CAD}" srcOrd="0" destOrd="0" presId="urn:microsoft.com/office/officeart/2005/8/layout/hierarchy3"/>
    <dgm:cxn modelId="{53B8FBB5-1153-42F5-9402-68A687297989}" srcId="{DD5B4559-8B24-47F0-AB89-27ADA4180BCA}" destId="{EDE2D3C6-9E19-4E85-BCF6-AF4319F11031}" srcOrd="1" destOrd="0" parTransId="{73C0E324-F03B-451A-8200-246CB8757CFE}" sibTransId="{3D0E1357-5E18-4897-8E10-F8717C3DADE7}"/>
    <dgm:cxn modelId="{337EAA0C-B77B-4966-B793-54477923BE7E}" type="presOf" srcId="{56AE56FC-FF99-497D-AFB5-609FB3E36CA4}" destId="{854721C2-D044-4FAF-A7A7-78BA2E0EF543}" srcOrd="0" destOrd="0" presId="urn:microsoft.com/office/officeart/2005/8/layout/hierarchy3"/>
    <dgm:cxn modelId="{3562341C-0A52-4FE8-A5FB-9241DCF5EFB2}" srcId="{EDE2D3C6-9E19-4E85-BCF6-AF4319F11031}" destId="{2A61D4FF-7BF1-4163-B679-9A05C09873EC}" srcOrd="1" destOrd="0" parTransId="{DBA2CF81-B0AA-48B9-96F1-DEA8392A21E9}" sibTransId="{DD9DE936-BBC1-404C-A97D-10D18E9C11C9}"/>
    <dgm:cxn modelId="{8DD26512-F982-4EE0-A7DE-B41C44793A7B}" type="presOf" srcId="{DBA2CF81-B0AA-48B9-96F1-DEA8392A21E9}" destId="{2838CED5-98FD-4CE9-B03A-DC2DA5B3ED82}" srcOrd="0" destOrd="0" presId="urn:microsoft.com/office/officeart/2005/8/layout/hierarchy3"/>
    <dgm:cxn modelId="{21532CE4-C32E-489E-9A56-7F4F1AC0168B}" type="presOf" srcId="{AA11F269-2DE5-493D-9B40-10DD31836B54}" destId="{C37CBF03-30C2-4C5B-A021-5EED9AD63194}" srcOrd="0" destOrd="0" presId="urn:microsoft.com/office/officeart/2005/8/layout/hierarchy3"/>
    <dgm:cxn modelId="{0CCAD6F0-6F29-4969-8089-7216206176F7}" type="presOf" srcId="{56AE56FC-FF99-497D-AFB5-609FB3E36CA4}" destId="{6ACCBB2A-2102-48CF-B4F4-6FB1F667B4C2}" srcOrd="1" destOrd="0" presId="urn:microsoft.com/office/officeart/2005/8/layout/hierarchy3"/>
    <dgm:cxn modelId="{1762E96A-8CCB-4161-AA90-27F19F96EE32}" type="presOf" srcId="{F39ACC3E-42AF-424E-B5FE-AC3DE5FCAD82}" destId="{E5AB40C9-C22B-4C44-9955-AFF7848645A0}" srcOrd="0" destOrd="0" presId="urn:microsoft.com/office/officeart/2005/8/layout/hierarchy3"/>
    <dgm:cxn modelId="{918BEF51-B586-4CF8-889A-CF35A079E679}" type="presOf" srcId="{9282244D-5FB4-49C6-A382-CC80D4731AF6}" destId="{7932D797-1296-4FA5-A386-255BC020794E}" srcOrd="0" destOrd="0" presId="urn:microsoft.com/office/officeart/2005/8/layout/hierarchy3"/>
    <dgm:cxn modelId="{9A014864-4B65-4F67-956B-110CCA08B4F1}" type="presOf" srcId="{C926C353-661E-4695-8497-07FB1ED81740}" destId="{29E1F7D2-DC6F-481D-91CD-B00E091821CA}" srcOrd="0" destOrd="0" presId="urn:microsoft.com/office/officeart/2005/8/layout/hierarchy3"/>
    <dgm:cxn modelId="{9588F612-7429-4DCD-9539-2C589481CEF6}" type="presOf" srcId="{DD5B4559-8B24-47F0-AB89-27ADA4180BCA}" destId="{3B612E3F-31A3-4AAA-B20A-C36837777E39}" srcOrd="0" destOrd="0" presId="urn:microsoft.com/office/officeart/2005/8/layout/hierarchy3"/>
    <dgm:cxn modelId="{5E676E0A-FCB9-4CFD-87C8-6F74669DB4E5}" srcId="{EDE2D3C6-9E19-4E85-BCF6-AF4319F11031}" destId="{ABCB9642-3DBB-47E9-A6CC-3D63EFBFC950}" srcOrd="0" destOrd="0" parTransId="{C926C353-661E-4695-8497-07FB1ED81740}" sibTransId="{C3F12A5E-C194-48FA-AECD-5FE4920EBE74}"/>
    <dgm:cxn modelId="{606E6BB9-F021-4BF1-A0A4-EC2FB4ADD399}" srcId="{56AE56FC-FF99-497D-AFB5-609FB3E36CA4}" destId="{9282244D-5FB4-49C6-A382-CC80D4731AF6}" srcOrd="1" destOrd="0" parTransId="{8A968F44-C066-4C33-BBBF-54CEB22CEB8B}" sibTransId="{1539FD9B-DF82-4B4E-8025-30AF308C39FA}"/>
    <dgm:cxn modelId="{0254DCDD-9B9E-44AF-8836-7FF0C582419E}" type="presParOf" srcId="{3B612E3F-31A3-4AAA-B20A-C36837777E39}" destId="{4B39BFBA-AA1E-420C-9C03-AAB725E9616C}" srcOrd="0" destOrd="0" presId="urn:microsoft.com/office/officeart/2005/8/layout/hierarchy3"/>
    <dgm:cxn modelId="{2DFCF7D3-CF52-46CE-AD43-3596DA86B746}" type="presParOf" srcId="{4B39BFBA-AA1E-420C-9C03-AAB725E9616C}" destId="{F5BBBB3D-B17C-4567-AE15-6D4DD6F48E04}" srcOrd="0" destOrd="0" presId="urn:microsoft.com/office/officeart/2005/8/layout/hierarchy3"/>
    <dgm:cxn modelId="{4E192A97-F356-46B5-B6C4-E26BFB1A0EE9}" type="presParOf" srcId="{F5BBBB3D-B17C-4567-AE15-6D4DD6F48E04}" destId="{854721C2-D044-4FAF-A7A7-78BA2E0EF543}" srcOrd="0" destOrd="0" presId="urn:microsoft.com/office/officeart/2005/8/layout/hierarchy3"/>
    <dgm:cxn modelId="{B9318995-8CEF-4EFC-93E7-1B6E00DF95FF}" type="presParOf" srcId="{F5BBBB3D-B17C-4567-AE15-6D4DD6F48E04}" destId="{6ACCBB2A-2102-48CF-B4F4-6FB1F667B4C2}" srcOrd="1" destOrd="0" presId="urn:microsoft.com/office/officeart/2005/8/layout/hierarchy3"/>
    <dgm:cxn modelId="{227ED338-4D92-4D88-B507-1E56F12FF358}" type="presParOf" srcId="{4B39BFBA-AA1E-420C-9C03-AAB725E9616C}" destId="{8B0FF2AC-CD00-4E1C-A2C0-F518032464E2}" srcOrd="1" destOrd="0" presId="urn:microsoft.com/office/officeart/2005/8/layout/hierarchy3"/>
    <dgm:cxn modelId="{D4DE5870-6938-4BCA-8D94-0002D5EB3AB3}" type="presParOf" srcId="{8B0FF2AC-CD00-4E1C-A2C0-F518032464E2}" destId="{E5AB40C9-C22B-4C44-9955-AFF7848645A0}" srcOrd="0" destOrd="0" presId="urn:microsoft.com/office/officeart/2005/8/layout/hierarchy3"/>
    <dgm:cxn modelId="{F12DAB01-6878-42CD-95C4-871871E625B5}" type="presParOf" srcId="{8B0FF2AC-CD00-4E1C-A2C0-F518032464E2}" destId="{C37CBF03-30C2-4C5B-A021-5EED9AD63194}" srcOrd="1" destOrd="0" presId="urn:microsoft.com/office/officeart/2005/8/layout/hierarchy3"/>
    <dgm:cxn modelId="{6C53A9E1-09B8-4F62-9732-A9674594BDAC}" type="presParOf" srcId="{8B0FF2AC-CD00-4E1C-A2C0-F518032464E2}" destId="{4D2B43D2-9D1D-43A8-A538-B42AB62889E0}" srcOrd="2" destOrd="0" presId="urn:microsoft.com/office/officeart/2005/8/layout/hierarchy3"/>
    <dgm:cxn modelId="{14627511-6D8C-44AB-BF57-892E3F1F3C7B}" type="presParOf" srcId="{8B0FF2AC-CD00-4E1C-A2C0-F518032464E2}" destId="{7932D797-1296-4FA5-A386-255BC020794E}" srcOrd="3" destOrd="0" presId="urn:microsoft.com/office/officeart/2005/8/layout/hierarchy3"/>
    <dgm:cxn modelId="{4A8A2C24-E831-4FB9-8433-7ACD3BF8261C}" type="presParOf" srcId="{3B612E3F-31A3-4AAA-B20A-C36837777E39}" destId="{A1B74C27-BE98-47FD-8526-E37900DA599D}" srcOrd="1" destOrd="0" presId="urn:microsoft.com/office/officeart/2005/8/layout/hierarchy3"/>
    <dgm:cxn modelId="{3CA37BD5-B6E8-4648-BFC1-DBBCDB585127}" type="presParOf" srcId="{A1B74C27-BE98-47FD-8526-E37900DA599D}" destId="{9C10EC16-545E-45EC-B355-A455D16D4716}" srcOrd="0" destOrd="0" presId="urn:microsoft.com/office/officeart/2005/8/layout/hierarchy3"/>
    <dgm:cxn modelId="{6B4D83B5-B6A9-4018-AB78-E0B8B1C3DC7A}" type="presParOf" srcId="{9C10EC16-545E-45EC-B355-A455D16D4716}" destId="{30160B6B-6B97-420A-9AB7-E6DC6ED54864}" srcOrd="0" destOrd="0" presId="urn:microsoft.com/office/officeart/2005/8/layout/hierarchy3"/>
    <dgm:cxn modelId="{B885977E-56BB-4BB7-BF9A-5F610287075F}" type="presParOf" srcId="{9C10EC16-545E-45EC-B355-A455D16D4716}" destId="{2FA18F73-796E-4C38-AB6D-C7E907C99CD7}" srcOrd="1" destOrd="0" presId="urn:microsoft.com/office/officeart/2005/8/layout/hierarchy3"/>
    <dgm:cxn modelId="{20274358-54FC-49E2-9CB8-68BDB1A8A3EF}" type="presParOf" srcId="{A1B74C27-BE98-47FD-8526-E37900DA599D}" destId="{1E33C2FC-A7EF-4E9D-A182-B8B9BDE25574}" srcOrd="1" destOrd="0" presId="urn:microsoft.com/office/officeart/2005/8/layout/hierarchy3"/>
    <dgm:cxn modelId="{896B8EEA-6899-494E-A197-94D8D59DB4B3}" type="presParOf" srcId="{1E33C2FC-A7EF-4E9D-A182-B8B9BDE25574}" destId="{29E1F7D2-DC6F-481D-91CD-B00E091821CA}" srcOrd="0" destOrd="0" presId="urn:microsoft.com/office/officeart/2005/8/layout/hierarchy3"/>
    <dgm:cxn modelId="{B2F1F42D-1313-403D-B23A-07CD310BE4FC}" type="presParOf" srcId="{1E33C2FC-A7EF-4E9D-A182-B8B9BDE25574}" destId="{BF053642-8385-4171-B36E-EBEFC8571CAD}" srcOrd="1" destOrd="0" presId="urn:microsoft.com/office/officeart/2005/8/layout/hierarchy3"/>
    <dgm:cxn modelId="{B9A22EE0-6A2C-43AB-AE7B-7D69106B79B3}" type="presParOf" srcId="{1E33C2FC-A7EF-4E9D-A182-B8B9BDE25574}" destId="{2838CED5-98FD-4CE9-B03A-DC2DA5B3ED82}" srcOrd="2" destOrd="0" presId="urn:microsoft.com/office/officeart/2005/8/layout/hierarchy3"/>
    <dgm:cxn modelId="{2EB0F086-04C0-4BF0-B267-469B90F2A105}" type="presParOf" srcId="{1E33C2FC-A7EF-4E9D-A182-B8B9BDE25574}" destId="{6D651EDE-831A-454E-895B-AC4033C5BFF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5B4559-8B24-47F0-AB89-27ADA4180BCA}" type="doc">
      <dgm:prSet loTypeId="urn:microsoft.com/office/officeart/2005/8/layout/hierarchy3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6AE56FC-FF99-497D-AFB5-609FB3E36CA4}">
      <dgm:prSet phldrT="[Текст]" custT="1"/>
      <dgm:spPr/>
      <dgm:t>
        <a:bodyPr/>
        <a:lstStyle/>
        <a:p>
          <a:r>
            <a:rPr lang="ru-RU" sz="1600" b="1" i="1" dirty="0" smtClean="0"/>
            <a:t>2021</a:t>
          </a:r>
          <a:endParaRPr lang="ru-RU" sz="1600" b="1" i="1" dirty="0"/>
        </a:p>
      </dgm:t>
    </dgm:pt>
    <dgm:pt modelId="{21AC0C72-0695-4355-A1A7-E9DCE6984AE4}" type="parTrans" cxnId="{0A09C126-58F5-4103-9798-5E1A47D8E5C6}">
      <dgm:prSet/>
      <dgm:spPr/>
      <dgm:t>
        <a:bodyPr/>
        <a:lstStyle/>
        <a:p>
          <a:endParaRPr lang="ru-RU" b="1" i="1"/>
        </a:p>
      </dgm:t>
    </dgm:pt>
    <dgm:pt modelId="{FB0B76EE-FE61-41E0-9158-78670F446DA4}" type="sibTrans" cxnId="{0A09C126-58F5-4103-9798-5E1A47D8E5C6}">
      <dgm:prSet/>
      <dgm:spPr/>
      <dgm:t>
        <a:bodyPr/>
        <a:lstStyle/>
        <a:p>
          <a:endParaRPr lang="ru-RU" b="1" i="1"/>
        </a:p>
      </dgm:t>
    </dgm:pt>
    <dgm:pt modelId="{AA11F269-2DE5-493D-9B40-10DD31836B54}">
      <dgm:prSet phldrT="[Текст]"/>
      <dgm:spPr/>
      <dgm:t>
        <a:bodyPr/>
        <a:lstStyle/>
        <a:p>
          <a:r>
            <a:rPr lang="ru-RU" b="1" i="1" dirty="0" smtClean="0"/>
            <a:t>Всего посетившие поликлинику - 4038</a:t>
          </a:r>
          <a:endParaRPr lang="ru-RU" b="1" i="1" dirty="0"/>
        </a:p>
      </dgm:t>
    </dgm:pt>
    <dgm:pt modelId="{F39ACC3E-42AF-424E-B5FE-AC3DE5FCAD82}" type="parTrans" cxnId="{D140C7FB-D06E-4F74-A55C-04E1CAC341C9}">
      <dgm:prSet/>
      <dgm:spPr/>
      <dgm:t>
        <a:bodyPr/>
        <a:lstStyle/>
        <a:p>
          <a:endParaRPr lang="ru-RU" b="1" i="1"/>
        </a:p>
      </dgm:t>
    </dgm:pt>
    <dgm:pt modelId="{8FDCBA08-5EE4-4A56-8A23-3AD17202B36B}" type="sibTrans" cxnId="{D140C7FB-D06E-4F74-A55C-04E1CAC341C9}">
      <dgm:prSet/>
      <dgm:spPr/>
      <dgm:t>
        <a:bodyPr/>
        <a:lstStyle/>
        <a:p>
          <a:endParaRPr lang="ru-RU" b="1" i="1"/>
        </a:p>
      </dgm:t>
    </dgm:pt>
    <dgm:pt modelId="{9282244D-5FB4-49C6-A382-CC80D4731AF6}">
      <dgm:prSet phldrT="[Текст]"/>
      <dgm:spPr/>
      <dgm:t>
        <a:bodyPr/>
        <a:lstStyle/>
        <a:p>
          <a:r>
            <a:rPr lang="ru-RU" b="1" i="1" dirty="0" smtClean="0"/>
            <a:t>Прошли через  женский смотровой кабинет  - 4038 -100%</a:t>
          </a:r>
          <a:endParaRPr lang="ru-RU" b="1" i="1" dirty="0"/>
        </a:p>
      </dgm:t>
    </dgm:pt>
    <dgm:pt modelId="{8A968F44-C066-4C33-BBBF-54CEB22CEB8B}" type="parTrans" cxnId="{606E6BB9-F021-4BF1-A0A4-EC2FB4ADD399}">
      <dgm:prSet/>
      <dgm:spPr/>
      <dgm:t>
        <a:bodyPr/>
        <a:lstStyle/>
        <a:p>
          <a:endParaRPr lang="ru-RU" b="1" i="1"/>
        </a:p>
      </dgm:t>
    </dgm:pt>
    <dgm:pt modelId="{1539FD9B-DF82-4B4E-8025-30AF308C39FA}" type="sibTrans" cxnId="{606E6BB9-F021-4BF1-A0A4-EC2FB4ADD399}">
      <dgm:prSet/>
      <dgm:spPr/>
      <dgm:t>
        <a:bodyPr/>
        <a:lstStyle/>
        <a:p>
          <a:endParaRPr lang="ru-RU" b="1" i="1"/>
        </a:p>
      </dgm:t>
    </dgm:pt>
    <dgm:pt modelId="{EDE2D3C6-9E19-4E85-BCF6-AF4319F11031}">
      <dgm:prSet phldrT="[Текст]" custT="1"/>
      <dgm:spPr/>
      <dgm:t>
        <a:bodyPr/>
        <a:lstStyle/>
        <a:p>
          <a:r>
            <a:rPr lang="ru-RU" sz="1600" b="1" i="1" dirty="0" smtClean="0"/>
            <a:t>2022</a:t>
          </a:r>
          <a:endParaRPr lang="ru-RU" sz="1600" b="1" i="1" dirty="0"/>
        </a:p>
      </dgm:t>
    </dgm:pt>
    <dgm:pt modelId="{73C0E324-F03B-451A-8200-246CB8757CFE}" type="parTrans" cxnId="{53B8FBB5-1153-42F5-9402-68A687297989}">
      <dgm:prSet/>
      <dgm:spPr/>
      <dgm:t>
        <a:bodyPr/>
        <a:lstStyle/>
        <a:p>
          <a:endParaRPr lang="ru-RU" b="1" i="1"/>
        </a:p>
      </dgm:t>
    </dgm:pt>
    <dgm:pt modelId="{3D0E1357-5E18-4897-8E10-F8717C3DADE7}" type="sibTrans" cxnId="{53B8FBB5-1153-42F5-9402-68A687297989}">
      <dgm:prSet/>
      <dgm:spPr/>
      <dgm:t>
        <a:bodyPr/>
        <a:lstStyle/>
        <a:p>
          <a:endParaRPr lang="ru-RU" b="1" i="1"/>
        </a:p>
      </dgm:t>
    </dgm:pt>
    <dgm:pt modelId="{ABCB9642-3DBB-47E9-A6CC-3D63EFBFC950}">
      <dgm:prSet phldrT="[Текст]"/>
      <dgm:spPr/>
      <dgm:t>
        <a:bodyPr/>
        <a:lstStyle/>
        <a:p>
          <a:r>
            <a:rPr lang="ru-RU" b="1" i="1" dirty="0" smtClean="0"/>
            <a:t>Всего посетившие поликлинику - 2382</a:t>
          </a:r>
          <a:endParaRPr lang="ru-RU" b="1" i="1" dirty="0"/>
        </a:p>
      </dgm:t>
    </dgm:pt>
    <dgm:pt modelId="{C926C353-661E-4695-8497-07FB1ED81740}" type="parTrans" cxnId="{5E676E0A-FCB9-4CFD-87C8-6F74669DB4E5}">
      <dgm:prSet/>
      <dgm:spPr/>
      <dgm:t>
        <a:bodyPr/>
        <a:lstStyle/>
        <a:p>
          <a:endParaRPr lang="ru-RU" b="1" i="1"/>
        </a:p>
      </dgm:t>
    </dgm:pt>
    <dgm:pt modelId="{C3F12A5E-C194-48FA-AECD-5FE4920EBE74}" type="sibTrans" cxnId="{5E676E0A-FCB9-4CFD-87C8-6F74669DB4E5}">
      <dgm:prSet/>
      <dgm:spPr/>
      <dgm:t>
        <a:bodyPr/>
        <a:lstStyle/>
        <a:p>
          <a:endParaRPr lang="ru-RU" b="1" i="1"/>
        </a:p>
      </dgm:t>
    </dgm:pt>
    <dgm:pt modelId="{2A61D4FF-7BF1-4163-B679-9A05C09873EC}">
      <dgm:prSet phldrT="[Текст]"/>
      <dgm:spPr/>
      <dgm:t>
        <a:bodyPr/>
        <a:lstStyle/>
        <a:p>
          <a:r>
            <a:rPr lang="ru-RU" b="1" i="1" dirty="0" smtClean="0"/>
            <a:t>Прошли через женский смотровой кабинет – 2382 -100%</a:t>
          </a:r>
          <a:endParaRPr lang="ru-RU" b="1" i="1" dirty="0"/>
        </a:p>
      </dgm:t>
    </dgm:pt>
    <dgm:pt modelId="{DBA2CF81-B0AA-48B9-96F1-DEA8392A21E9}" type="parTrans" cxnId="{3562341C-0A52-4FE8-A5FB-9241DCF5EFB2}">
      <dgm:prSet/>
      <dgm:spPr/>
      <dgm:t>
        <a:bodyPr/>
        <a:lstStyle/>
        <a:p>
          <a:endParaRPr lang="ru-RU" b="1" i="1"/>
        </a:p>
      </dgm:t>
    </dgm:pt>
    <dgm:pt modelId="{DD9DE936-BBC1-404C-A97D-10D18E9C11C9}" type="sibTrans" cxnId="{3562341C-0A52-4FE8-A5FB-9241DCF5EFB2}">
      <dgm:prSet/>
      <dgm:spPr/>
      <dgm:t>
        <a:bodyPr/>
        <a:lstStyle/>
        <a:p>
          <a:endParaRPr lang="ru-RU" b="1" i="1"/>
        </a:p>
      </dgm:t>
    </dgm:pt>
    <dgm:pt modelId="{3B612E3F-31A3-4AAA-B20A-C36837777E39}" type="pres">
      <dgm:prSet presAssocID="{DD5B4559-8B24-47F0-AB89-27ADA4180BC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B39BFBA-AA1E-420C-9C03-AAB725E9616C}" type="pres">
      <dgm:prSet presAssocID="{56AE56FC-FF99-497D-AFB5-609FB3E36CA4}" presName="root" presStyleCnt="0"/>
      <dgm:spPr/>
    </dgm:pt>
    <dgm:pt modelId="{F5BBBB3D-B17C-4567-AE15-6D4DD6F48E04}" type="pres">
      <dgm:prSet presAssocID="{56AE56FC-FF99-497D-AFB5-609FB3E36CA4}" presName="rootComposite" presStyleCnt="0"/>
      <dgm:spPr/>
    </dgm:pt>
    <dgm:pt modelId="{854721C2-D044-4FAF-A7A7-78BA2E0EF543}" type="pres">
      <dgm:prSet presAssocID="{56AE56FC-FF99-497D-AFB5-609FB3E36CA4}" presName="rootText" presStyleLbl="node1" presStyleIdx="0" presStyleCnt="2"/>
      <dgm:spPr/>
      <dgm:t>
        <a:bodyPr/>
        <a:lstStyle/>
        <a:p>
          <a:endParaRPr lang="ru-RU"/>
        </a:p>
      </dgm:t>
    </dgm:pt>
    <dgm:pt modelId="{6ACCBB2A-2102-48CF-B4F4-6FB1F667B4C2}" type="pres">
      <dgm:prSet presAssocID="{56AE56FC-FF99-497D-AFB5-609FB3E36CA4}" presName="rootConnector" presStyleLbl="node1" presStyleIdx="0" presStyleCnt="2"/>
      <dgm:spPr/>
      <dgm:t>
        <a:bodyPr/>
        <a:lstStyle/>
        <a:p>
          <a:endParaRPr lang="ru-RU"/>
        </a:p>
      </dgm:t>
    </dgm:pt>
    <dgm:pt modelId="{8B0FF2AC-CD00-4E1C-A2C0-F518032464E2}" type="pres">
      <dgm:prSet presAssocID="{56AE56FC-FF99-497D-AFB5-609FB3E36CA4}" presName="childShape" presStyleCnt="0"/>
      <dgm:spPr/>
    </dgm:pt>
    <dgm:pt modelId="{E5AB40C9-C22B-4C44-9955-AFF7848645A0}" type="pres">
      <dgm:prSet presAssocID="{F39ACC3E-42AF-424E-B5FE-AC3DE5FCAD82}" presName="Name13" presStyleLbl="parChTrans1D2" presStyleIdx="0" presStyleCnt="4"/>
      <dgm:spPr/>
      <dgm:t>
        <a:bodyPr/>
        <a:lstStyle/>
        <a:p>
          <a:endParaRPr lang="ru-RU"/>
        </a:p>
      </dgm:t>
    </dgm:pt>
    <dgm:pt modelId="{C37CBF03-30C2-4C5B-A021-5EED9AD63194}" type="pres">
      <dgm:prSet presAssocID="{AA11F269-2DE5-493D-9B40-10DD31836B54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B43D2-9D1D-43A8-A538-B42AB62889E0}" type="pres">
      <dgm:prSet presAssocID="{8A968F44-C066-4C33-BBBF-54CEB22CEB8B}" presName="Name13" presStyleLbl="parChTrans1D2" presStyleIdx="1" presStyleCnt="4"/>
      <dgm:spPr/>
      <dgm:t>
        <a:bodyPr/>
        <a:lstStyle/>
        <a:p>
          <a:endParaRPr lang="ru-RU"/>
        </a:p>
      </dgm:t>
    </dgm:pt>
    <dgm:pt modelId="{7932D797-1296-4FA5-A386-255BC020794E}" type="pres">
      <dgm:prSet presAssocID="{9282244D-5FB4-49C6-A382-CC80D4731AF6}" presName="childText" presStyleLbl="bgAcc1" presStyleIdx="1" presStyleCnt="4" custLinFactNeighborX="432" custLinFactNeighborY="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74C27-BE98-47FD-8526-E37900DA599D}" type="pres">
      <dgm:prSet presAssocID="{EDE2D3C6-9E19-4E85-BCF6-AF4319F11031}" presName="root" presStyleCnt="0"/>
      <dgm:spPr/>
    </dgm:pt>
    <dgm:pt modelId="{9C10EC16-545E-45EC-B355-A455D16D4716}" type="pres">
      <dgm:prSet presAssocID="{EDE2D3C6-9E19-4E85-BCF6-AF4319F11031}" presName="rootComposite" presStyleCnt="0"/>
      <dgm:spPr/>
    </dgm:pt>
    <dgm:pt modelId="{30160B6B-6B97-420A-9AB7-E6DC6ED54864}" type="pres">
      <dgm:prSet presAssocID="{EDE2D3C6-9E19-4E85-BCF6-AF4319F11031}" presName="rootText" presStyleLbl="node1" presStyleIdx="1" presStyleCnt="2"/>
      <dgm:spPr/>
      <dgm:t>
        <a:bodyPr/>
        <a:lstStyle/>
        <a:p>
          <a:endParaRPr lang="ru-RU"/>
        </a:p>
      </dgm:t>
    </dgm:pt>
    <dgm:pt modelId="{2FA18F73-796E-4C38-AB6D-C7E907C99CD7}" type="pres">
      <dgm:prSet presAssocID="{EDE2D3C6-9E19-4E85-BCF6-AF4319F11031}" presName="rootConnector" presStyleLbl="node1" presStyleIdx="1" presStyleCnt="2"/>
      <dgm:spPr/>
      <dgm:t>
        <a:bodyPr/>
        <a:lstStyle/>
        <a:p>
          <a:endParaRPr lang="ru-RU"/>
        </a:p>
      </dgm:t>
    </dgm:pt>
    <dgm:pt modelId="{1E33C2FC-A7EF-4E9D-A182-B8B9BDE25574}" type="pres">
      <dgm:prSet presAssocID="{EDE2D3C6-9E19-4E85-BCF6-AF4319F11031}" presName="childShape" presStyleCnt="0"/>
      <dgm:spPr/>
    </dgm:pt>
    <dgm:pt modelId="{29E1F7D2-DC6F-481D-91CD-B00E091821CA}" type="pres">
      <dgm:prSet presAssocID="{C926C353-661E-4695-8497-07FB1ED8174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BF053642-8385-4171-B36E-EBEFC8571CAD}" type="pres">
      <dgm:prSet presAssocID="{ABCB9642-3DBB-47E9-A6CC-3D63EFBFC950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8CED5-98FD-4CE9-B03A-DC2DA5B3ED82}" type="pres">
      <dgm:prSet presAssocID="{DBA2CF81-B0AA-48B9-96F1-DEA8392A21E9}" presName="Name13" presStyleLbl="parChTrans1D2" presStyleIdx="3" presStyleCnt="4"/>
      <dgm:spPr/>
      <dgm:t>
        <a:bodyPr/>
        <a:lstStyle/>
        <a:p>
          <a:endParaRPr lang="ru-RU"/>
        </a:p>
      </dgm:t>
    </dgm:pt>
    <dgm:pt modelId="{6D651EDE-831A-454E-895B-AC4033C5BFF8}" type="pres">
      <dgm:prSet presAssocID="{2A61D4FF-7BF1-4163-B679-9A05C09873EC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8E3E5C-FA75-4F6C-9C91-35B4A5EF52ED}" type="presOf" srcId="{F39ACC3E-42AF-424E-B5FE-AC3DE5FCAD82}" destId="{E5AB40C9-C22B-4C44-9955-AFF7848645A0}" srcOrd="0" destOrd="0" presId="urn:microsoft.com/office/officeart/2005/8/layout/hierarchy3"/>
    <dgm:cxn modelId="{B2EB6FEC-61CF-4B9A-9589-21FE691182A0}" type="presOf" srcId="{AA11F269-2DE5-493D-9B40-10DD31836B54}" destId="{C37CBF03-30C2-4C5B-A021-5EED9AD63194}" srcOrd="0" destOrd="0" presId="urn:microsoft.com/office/officeart/2005/8/layout/hierarchy3"/>
    <dgm:cxn modelId="{1A44ED46-5636-415C-BEF5-A22ECD77475E}" type="presOf" srcId="{DD5B4559-8B24-47F0-AB89-27ADA4180BCA}" destId="{3B612E3F-31A3-4AAA-B20A-C36837777E39}" srcOrd="0" destOrd="0" presId="urn:microsoft.com/office/officeart/2005/8/layout/hierarchy3"/>
    <dgm:cxn modelId="{F1B09540-2D95-4CC9-A9D6-216A3D8AC7A6}" type="presOf" srcId="{EDE2D3C6-9E19-4E85-BCF6-AF4319F11031}" destId="{30160B6B-6B97-420A-9AB7-E6DC6ED54864}" srcOrd="0" destOrd="0" presId="urn:microsoft.com/office/officeart/2005/8/layout/hierarchy3"/>
    <dgm:cxn modelId="{DF9F2AF8-7D73-41A3-B063-A3C043F488DD}" type="presOf" srcId="{8A968F44-C066-4C33-BBBF-54CEB22CEB8B}" destId="{4D2B43D2-9D1D-43A8-A538-B42AB62889E0}" srcOrd="0" destOrd="0" presId="urn:microsoft.com/office/officeart/2005/8/layout/hierarchy3"/>
    <dgm:cxn modelId="{5E676E0A-FCB9-4CFD-87C8-6F74669DB4E5}" srcId="{EDE2D3C6-9E19-4E85-BCF6-AF4319F11031}" destId="{ABCB9642-3DBB-47E9-A6CC-3D63EFBFC950}" srcOrd="0" destOrd="0" parTransId="{C926C353-661E-4695-8497-07FB1ED81740}" sibTransId="{C3F12A5E-C194-48FA-AECD-5FE4920EBE74}"/>
    <dgm:cxn modelId="{53B8FBB5-1153-42F5-9402-68A687297989}" srcId="{DD5B4559-8B24-47F0-AB89-27ADA4180BCA}" destId="{EDE2D3C6-9E19-4E85-BCF6-AF4319F11031}" srcOrd="1" destOrd="0" parTransId="{73C0E324-F03B-451A-8200-246CB8757CFE}" sibTransId="{3D0E1357-5E18-4897-8E10-F8717C3DADE7}"/>
    <dgm:cxn modelId="{E79978CC-F317-4561-BCA9-2CAF231E7C05}" type="presOf" srcId="{ABCB9642-3DBB-47E9-A6CC-3D63EFBFC950}" destId="{BF053642-8385-4171-B36E-EBEFC8571CAD}" srcOrd="0" destOrd="0" presId="urn:microsoft.com/office/officeart/2005/8/layout/hierarchy3"/>
    <dgm:cxn modelId="{CDFDF6C0-0063-4F4D-BF4B-6A89B6B721C3}" type="presOf" srcId="{9282244D-5FB4-49C6-A382-CC80D4731AF6}" destId="{7932D797-1296-4FA5-A386-255BC020794E}" srcOrd="0" destOrd="0" presId="urn:microsoft.com/office/officeart/2005/8/layout/hierarchy3"/>
    <dgm:cxn modelId="{3562341C-0A52-4FE8-A5FB-9241DCF5EFB2}" srcId="{EDE2D3C6-9E19-4E85-BCF6-AF4319F11031}" destId="{2A61D4FF-7BF1-4163-B679-9A05C09873EC}" srcOrd="1" destOrd="0" parTransId="{DBA2CF81-B0AA-48B9-96F1-DEA8392A21E9}" sibTransId="{DD9DE936-BBC1-404C-A97D-10D18E9C11C9}"/>
    <dgm:cxn modelId="{ABF54C02-BD7F-4570-B31E-AFE3F74BA950}" type="presOf" srcId="{C926C353-661E-4695-8497-07FB1ED81740}" destId="{29E1F7D2-DC6F-481D-91CD-B00E091821CA}" srcOrd="0" destOrd="0" presId="urn:microsoft.com/office/officeart/2005/8/layout/hierarchy3"/>
    <dgm:cxn modelId="{194F7C9D-FD1A-4CE6-8199-7AE47FA28A87}" type="presOf" srcId="{EDE2D3C6-9E19-4E85-BCF6-AF4319F11031}" destId="{2FA18F73-796E-4C38-AB6D-C7E907C99CD7}" srcOrd="1" destOrd="0" presId="urn:microsoft.com/office/officeart/2005/8/layout/hierarchy3"/>
    <dgm:cxn modelId="{D140C7FB-D06E-4F74-A55C-04E1CAC341C9}" srcId="{56AE56FC-FF99-497D-AFB5-609FB3E36CA4}" destId="{AA11F269-2DE5-493D-9B40-10DD31836B54}" srcOrd="0" destOrd="0" parTransId="{F39ACC3E-42AF-424E-B5FE-AC3DE5FCAD82}" sibTransId="{8FDCBA08-5EE4-4A56-8A23-3AD17202B36B}"/>
    <dgm:cxn modelId="{606E6BB9-F021-4BF1-A0A4-EC2FB4ADD399}" srcId="{56AE56FC-FF99-497D-AFB5-609FB3E36CA4}" destId="{9282244D-5FB4-49C6-A382-CC80D4731AF6}" srcOrd="1" destOrd="0" parTransId="{8A968F44-C066-4C33-BBBF-54CEB22CEB8B}" sibTransId="{1539FD9B-DF82-4B4E-8025-30AF308C39FA}"/>
    <dgm:cxn modelId="{B104D1AE-1107-49B8-910F-C68AC2D72019}" type="presOf" srcId="{56AE56FC-FF99-497D-AFB5-609FB3E36CA4}" destId="{6ACCBB2A-2102-48CF-B4F4-6FB1F667B4C2}" srcOrd="1" destOrd="0" presId="urn:microsoft.com/office/officeart/2005/8/layout/hierarchy3"/>
    <dgm:cxn modelId="{173CAE1A-C519-4838-A3BB-89DFC7137441}" type="presOf" srcId="{2A61D4FF-7BF1-4163-B679-9A05C09873EC}" destId="{6D651EDE-831A-454E-895B-AC4033C5BFF8}" srcOrd="0" destOrd="0" presId="urn:microsoft.com/office/officeart/2005/8/layout/hierarchy3"/>
    <dgm:cxn modelId="{3258F895-87BE-4A0B-B872-FAA39CF53CCE}" type="presOf" srcId="{56AE56FC-FF99-497D-AFB5-609FB3E36CA4}" destId="{854721C2-D044-4FAF-A7A7-78BA2E0EF543}" srcOrd="0" destOrd="0" presId="urn:microsoft.com/office/officeart/2005/8/layout/hierarchy3"/>
    <dgm:cxn modelId="{9B83C9FD-BCCA-403D-B9F8-69B3E1A21B45}" type="presOf" srcId="{DBA2CF81-B0AA-48B9-96F1-DEA8392A21E9}" destId="{2838CED5-98FD-4CE9-B03A-DC2DA5B3ED82}" srcOrd="0" destOrd="0" presId="urn:microsoft.com/office/officeart/2005/8/layout/hierarchy3"/>
    <dgm:cxn modelId="{0A09C126-58F5-4103-9798-5E1A47D8E5C6}" srcId="{DD5B4559-8B24-47F0-AB89-27ADA4180BCA}" destId="{56AE56FC-FF99-497D-AFB5-609FB3E36CA4}" srcOrd="0" destOrd="0" parTransId="{21AC0C72-0695-4355-A1A7-E9DCE6984AE4}" sibTransId="{FB0B76EE-FE61-41E0-9158-78670F446DA4}"/>
    <dgm:cxn modelId="{207ED5E3-E30E-418F-B5B5-6A6FA125D831}" type="presParOf" srcId="{3B612E3F-31A3-4AAA-B20A-C36837777E39}" destId="{4B39BFBA-AA1E-420C-9C03-AAB725E9616C}" srcOrd="0" destOrd="0" presId="urn:microsoft.com/office/officeart/2005/8/layout/hierarchy3"/>
    <dgm:cxn modelId="{F7035FE8-E833-4C9F-B3B8-228E5DC9C9E5}" type="presParOf" srcId="{4B39BFBA-AA1E-420C-9C03-AAB725E9616C}" destId="{F5BBBB3D-B17C-4567-AE15-6D4DD6F48E04}" srcOrd="0" destOrd="0" presId="urn:microsoft.com/office/officeart/2005/8/layout/hierarchy3"/>
    <dgm:cxn modelId="{1B00872F-D182-4EBB-B95A-A51F35B124E2}" type="presParOf" srcId="{F5BBBB3D-B17C-4567-AE15-6D4DD6F48E04}" destId="{854721C2-D044-4FAF-A7A7-78BA2E0EF543}" srcOrd="0" destOrd="0" presId="urn:microsoft.com/office/officeart/2005/8/layout/hierarchy3"/>
    <dgm:cxn modelId="{D7F03AD9-DA56-4290-9B9F-459D08EB8116}" type="presParOf" srcId="{F5BBBB3D-B17C-4567-AE15-6D4DD6F48E04}" destId="{6ACCBB2A-2102-48CF-B4F4-6FB1F667B4C2}" srcOrd="1" destOrd="0" presId="urn:microsoft.com/office/officeart/2005/8/layout/hierarchy3"/>
    <dgm:cxn modelId="{717B268B-E15C-4558-B119-CD32CE0EA637}" type="presParOf" srcId="{4B39BFBA-AA1E-420C-9C03-AAB725E9616C}" destId="{8B0FF2AC-CD00-4E1C-A2C0-F518032464E2}" srcOrd="1" destOrd="0" presId="urn:microsoft.com/office/officeart/2005/8/layout/hierarchy3"/>
    <dgm:cxn modelId="{35536795-4AE7-4A4F-BDE2-D4B2FDBDC85E}" type="presParOf" srcId="{8B0FF2AC-CD00-4E1C-A2C0-F518032464E2}" destId="{E5AB40C9-C22B-4C44-9955-AFF7848645A0}" srcOrd="0" destOrd="0" presId="urn:microsoft.com/office/officeart/2005/8/layout/hierarchy3"/>
    <dgm:cxn modelId="{7C83EC08-9D47-4090-8722-6317DA474BDF}" type="presParOf" srcId="{8B0FF2AC-CD00-4E1C-A2C0-F518032464E2}" destId="{C37CBF03-30C2-4C5B-A021-5EED9AD63194}" srcOrd="1" destOrd="0" presId="urn:microsoft.com/office/officeart/2005/8/layout/hierarchy3"/>
    <dgm:cxn modelId="{2113ADBC-035F-4D74-89D5-BF60795ED0D7}" type="presParOf" srcId="{8B0FF2AC-CD00-4E1C-A2C0-F518032464E2}" destId="{4D2B43D2-9D1D-43A8-A538-B42AB62889E0}" srcOrd="2" destOrd="0" presId="urn:microsoft.com/office/officeart/2005/8/layout/hierarchy3"/>
    <dgm:cxn modelId="{783FF6D8-5582-494E-BA1A-EED4BB846FDE}" type="presParOf" srcId="{8B0FF2AC-CD00-4E1C-A2C0-F518032464E2}" destId="{7932D797-1296-4FA5-A386-255BC020794E}" srcOrd="3" destOrd="0" presId="urn:microsoft.com/office/officeart/2005/8/layout/hierarchy3"/>
    <dgm:cxn modelId="{961E1914-2E78-40C5-9BA4-D6BC301E768E}" type="presParOf" srcId="{3B612E3F-31A3-4AAA-B20A-C36837777E39}" destId="{A1B74C27-BE98-47FD-8526-E37900DA599D}" srcOrd="1" destOrd="0" presId="urn:microsoft.com/office/officeart/2005/8/layout/hierarchy3"/>
    <dgm:cxn modelId="{E29D765D-15E9-4F66-8CB2-9DB3A5694549}" type="presParOf" srcId="{A1B74C27-BE98-47FD-8526-E37900DA599D}" destId="{9C10EC16-545E-45EC-B355-A455D16D4716}" srcOrd="0" destOrd="0" presId="urn:microsoft.com/office/officeart/2005/8/layout/hierarchy3"/>
    <dgm:cxn modelId="{EBF9838E-EF8E-4A26-9397-E073EF30E1D2}" type="presParOf" srcId="{9C10EC16-545E-45EC-B355-A455D16D4716}" destId="{30160B6B-6B97-420A-9AB7-E6DC6ED54864}" srcOrd="0" destOrd="0" presId="urn:microsoft.com/office/officeart/2005/8/layout/hierarchy3"/>
    <dgm:cxn modelId="{E25FF1D0-7F74-4A39-943A-5A1BEA362F07}" type="presParOf" srcId="{9C10EC16-545E-45EC-B355-A455D16D4716}" destId="{2FA18F73-796E-4C38-AB6D-C7E907C99CD7}" srcOrd="1" destOrd="0" presId="urn:microsoft.com/office/officeart/2005/8/layout/hierarchy3"/>
    <dgm:cxn modelId="{0B68FEAE-826D-431B-8FEB-40D5E0B8E613}" type="presParOf" srcId="{A1B74C27-BE98-47FD-8526-E37900DA599D}" destId="{1E33C2FC-A7EF-4E9D-A182-B8B9BDE25574}" srcOrd="1" destOrd="0" presId="urn:microsoft.com/office/officeart/2005/8/layout/hierarchy3"/>
    <dgm:cxn modelId="{B07344DB-A8C8-4F56-AD1F-59C40A466335}" type="presParOf" srcId="{1E33C2FC-A7EF-4E9D-A182-B8B9BDE25574}" destId="{29E1F7D2-DC6F-481D-91CD-B00E091821CA}" srcOrd="0" destOrd="0" presId="urn:microsoft.com/office/officeart/2005/8/layout/hierarchy3"/>
    <dgm:cxn modelId="{BE92E282-8BB1-4085-BE59-68FE2A5CCF6A}" type="presParOf" srcId="{1E33C2FC-A7EF-4E9D-A182-B8B9BDE25574}" destId="{BF053642-8385-4171-B36E-EBEFC8571CAD}" srcOrd="1" destOrd="0" presId="urn:microsoft.com/office/officeart/2005/8/layout/hierarchy3"/>
    <dgm:cxn modelId="{91363B2B-244F-4695-A31B-16FECBD2C230}" type="presParOf" srcId="{1E33C2FC-A7EF-4E9D-A182-B8B9BDE25574}" destId="{2838CED5-98FD-4CE9-B03A-DC2DA5B3ED82}" srcOrd="2" destOrd="0" presId="urn:microsoft.com/office/officeart/2005/8/layout/hierarchy3"/>
    <dgm:cxn modelId="{0A51D61C-88AB-4865-BAF2-A97FEB81CD95}" type="presParOf" srcId="{1E33C2FC-A7EF-4E9D-A182-B8B9BDE25574}" destId="{6D651EDE-831A-454E-895B-AC4033C5BFF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828D03-DA7B-4361-9366-8DEA12675D63}" type="doc">
      <dgm:prSet loTypeId="urn:microsoft.com/office/officeart/2005/8/layout/lProcess1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7BF18C1-8F94-4048-B85F-7B8D1786C9BB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2021</a:t>
          </a:r>
          <a:endParaRPr lang="ru-RU" sz="1200" b="1" i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E2E2AF6-CB4A-44D6-9FA3-63D316FDCDA2}" type="parTrans" cxnId="{5D73D9F3-87B5-4D5A-A544-2C1E68EF3B63}">
      <dgm:prSet/>
      <dgm:spPr/>
      <dgm:t>
        <a:bodyPr/>
        <a:lstStyle/>
        <a:p>
          <a:endParaRPr lang="ru-RU" sz="1200" b="1" i="1"/>
        </a:p>
      </dgm:t>
    </dgm:pt>
    <dgm:pt modelId="{BD1C7688-3F67-42AE-B78E-78B97D1843CF}" type="sibTrans" cxnId="{5D73D9F3-87B5-4D5A-A544-2C1E68EF3B63}">
      <dgm:prSet/>
      <dgm:spPr/>
      <dgm:t>
        <a:bodyPr/>
        <a:lstStyle/>
        <a:p>
          <a:endParaRPr lang="ru-RU" sz="1200" b="1" i="1"/>
        </a:p>
      </dgm:t>
    </dgm:pt>
    <dgm:pt modelId="{EB702904-119E-43DC-9FB6-2CC4D51B56EB}">
      <dgm:prSet phldrT="[Текст]" custT="1"/>
      <dgm:spPr/>
      <dgm:t>
        <a:bodyPr/>
        <a:lstStyle/>
        <a:p>
          <a:r>
            <a:rPr lang="ru-RU" sz="1200" b="1" i="1" dirty="0" smtClean="0"/>
            <a:t>Кол-во школьников - 11260</a:t>
          </a:r>
          <a:endParaRPr lang="ru-RU" sz="1200" b="1" i="1" dirty="0"/>
        </a:p>
      </dgm:t>
    </dgm:pt>
    <dgm:pt modelId="{D809FEE5-4744-4E04-8AC3-9C0E4E2135D9}" type="parTrans" cxnId="{32E32840-A403-4AF6-A157-63DF7610612B}">
      <dgm:prSet/>
      <dgm:spPr/>
      <dgm:t>
        <a:bodyPr/>
        <a:lstStyle/>
        <a:p>
          <a:endParaRPr lang="ru-RU" sz="1200" b="1" i="1"/>
        </a:p>
      </dgm:t>
    </dgm:pt>
    <dgm:pt modelId="{1F664D79-6559-44DE-887F-3D1ADAAE27E9}" type="sibTrans" cxnId="{32E32840-A403-4AF6-A157-63DF7610612B}">
      <dgm:prSet/>
      <dgm:spPr/>
      <dgm:t>
        <a:bodyPr/>
        <a:lstStyle/>
        <a:p>
          <a:endParaRPr lang="ru-RU" sz="1200" b="1" i="1"/>
        </a:p>
      </dgm:t>
    </dgm:pt>
    <dgm:pt modelId="{DD606920-EB01-4B20-BC02-A5001BE67F0B}">
      <dgm:prSet phldrT="[Текст]" custT="1"/>
      <dgm:spPr/>
      <dgm:t>
        <a:bodyPr/>
        <a:lstStyle/>
        <a:p>
          <a:r>
            <a:rPr lang="ru-RU" sz="1200" b="1" i="1" dirty="0" smtClean="0"/>
            <a:t>Подлежало осмотру - 8443</a:t>
          </a:r>
          <a:endParaRPr lang="ru-RU" sz="1200" b="1" i="1" dirty="0"/>
        </a:p>
      </dgm:t>
    </dgm:pt>
    <dgm:pt modelId="{04041C69-5799-4151-8E76-C1BDCB31F87B}" type="parTrans" cxnId="{E185BED8-8B10-4280-BD1D-B0652100622C}">
      <dgm:prSet/>
      <dgm:spPr/>
      <dgm:t>
        <a:bodyPr/>
        <a:lstStyle/>
        <a:p>
          <a:endParaRPr lang="ru-RU" sz="1200" b="1" i="1"/>
        </a:p>
      </dgm:t>
    </dgm:pt>
    <dgm:pt modelId="{C1B52749-9155-4E69-BC65-9AB9C58C394B}" type="sibTrans" cxnId="{E185BED8-8B10-4280-BD1D-B0652100622C}">
      <dgm:prSet/>
      <dgm:spPr/>
      <dgm:t>
        <a:bodyPr/>
        <a:lstStyle/>
        <a:p>
          <a:endParaRPr lang="ru-RU" sz="1200" b="1" i="1"/>
        </a:p>
      </dgm:t>
    </dgm:pt>
    <dgm:pt modelId="{C08BBF3E-8C87-4279-9B6A-922B692407D9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2022</a:t>
          </a:r>
          <a:endParaRPr lang="ru-RU" sz="1200" b="1" i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1EA5A0C-05E8-4182-B831-792B36603B8D}" type="parTrans" cxnId="{D07DEAA5-104A-4D39-AEBC-E87E8E36D15F}">
      <dgm:prSet/>
      <dgm:spPr/>
      <dgm:t>
        <a:bodyPr/>
        <a:lstStyle/>
        <a:p>
          <a:endParaRPr lang="ru-RU" sz="1200" b="1" i="1"/>
        </a:p>
      </dgm:t>
    </dgm:pt>
    <dgm:pt modelId="{C3A8893C-38B4-419E-9BB2-B2D0BC000803}" type="sibTrans" cxnId="{D07DEAA5-104A-4D39-AEBC-E87E8E36D15F}">
      <dgm:prSet/>
      <dgm:spPr/>
      <dgm:t>
        <a:bodyPr/>
        <a:lstStyle/>
        <a:p>
          <a:endParaRPr lang="ru-RU" sz="1200" b="1" i="1"/>
        </a:p>
      </dgm:t>
    </dgm:pt>
    <dgm:pt modelId="{E40BFEFD-E674-4E57-B5F4-95B4A05A4EEA}">
      <dgm:prSet phldrT="[Текст]" custT="1"/>
      <dgm:spPr/>
      <dgm:t>
        <a:bodyPr/>
        <a:lstStyle/>
        <a:p>
          <a:r>
            <a:rPr lang="ru-RU" sz="1200" b="1" i="1" dirty="0" smtClean="0"/>
            <a:t>Кол-во школьников - 10120</a:t>
          </a:r>
          <a:endParaRPr lang="ru-RU" sz="1200" b="1" i="1" dirty="0"/>
        </a:p>
      </dgm:t>
    </dgm:pt>
    <dgm:pt modelId="{4E52AA6B-8EFB-4332-8554-622C5FA4D6CF}" type="parTrans" cxnId="{35F412CF-D9FA-4135-9314-89FEC6CF1F23}">
      <dgm:prSet/>
      <dgm:spPr/>
      <dgm:t>
        <a:bodyPr/>
        <a:lstStyle/>
        <a:p>
          <a:endParaRPr lang="ru-RU" sz="1200" b="1" i="1"/>
        </a:p>
      </dgm:t>
    </dgm:pt>
    <dgm:pt modelId="{1CFF20B5-917D-42E2-9F3F-9B7C6B80F49B}" type="sibTrans" cxnId="{35F412CF-D9FA-4135-9314-89FEC6CF1F23}">
      <dgm:prSet/>
      <dgm:spPr/>
      <dgm:t>
        <a:bodyPr/>
        <a:lstStyle/>
        <a:p>
          <a:endParaRPr lang="ru-RU" sz="1200" b="1" i="1"/>
        </a:p>
      </dgm:t>
    </dgm:pt>
    <dgm:pt modelId="{85A811D0-20D7-43DB-AD57-1307AB0C9614}">
      <dgm:prSet phldrT="[Текст]" custT="1"/>
      <dgm:spPr/>
      <dgm:t>
        <a:bodyPr/>
        <a:lstStyle/>
        <a:p>
          <a:r>
            <a:rPr lang="ru-RU" sz="1200" b="1" i="1" dirty="0" smtClean="0"/>
            <a:t>Подлежало осмотру - 5284</a:t>
          </a:r>
          <a:endParaRPr lang="ru-RU" sz="1200" b="1" i="1" dirty="0"/>
        </a:p>
      </dgm:t>
    </dgm:pt>
    <dgm:pt modelId="{4E0463F8-0BE5-48AA-B339-8BD6C50CA7CE}" type="parTrans" cxnId="{3A6249D7-F888-4F32-A7E5-8294C31A3718}">
      <dgm:prSet/>
      <dgm:spPr/>
      <dgm:t>
        <a:bodyPr/>
        <a:lstStyle/>
        <a:p>
          <a:endParaRPr lang="ru-RU" sz="1200" b="1" i="1"/>
        </a:p>
      </dgm:t>
    </dgm:pt>
    <dgm:pt modelId="{7BA9905D-526D-4571-8644-98A190EEA28C}" type="sibTrans" cxnId="{3A6249D7-F888-4F32-A7E5-8294C31A3718}">
      <dgm:prSet/>
      <dgm:spPr/>
      <dgm:t>
        <a:bodyPr/>
        <a:lstStyle/>
        <a:p>
          <a:endParaRPr lang="ru-RU" sz="1200" b="1" i="1"/>
        </a:p>
      </dgm:t>
    </dgm:pt>
    <dgm:pt modelId="{10C8F51A-E24F-4F5A-AFA7-7CC23FCB4B05}">
      <dgm:prSet custT="1"/>
      <dgm:spPr/>
      <dgm:t>
        <a:bodyPr/>
        <a:lstStyle/>
        <a:p>
          <a:r>
            <a:rPr lang="ru-RU" sz="1200" b="1" i="1" dirty="0" smtClean="0"/>
            <a:t>Осмотрено – 6252 (74%)</a:t>
          </a:r>
          <a:endParaRPr lang="ru-RU" sz="1200" b="1" i="1" dirty="0"/>
        </a:p>
      </dgm:t>
    </dgm:pt>
    <dgm:pt modelId="{10722BA0-9BE4-41D2-877D-95DC6E08A0AE}" type="parTrans" cxnId="{4E1DE95E-4E45-439C-92EE-9D6F659D2BD2}">
      <dgm:prSet/>
      <dgm:spPr/>
      <dgm:t>
        <a:bodyPr/>
        <a:lstStyle/>
        <a:p>
          <a:endParaRPr lang="ru-RU" sz="1200" b="1" i="1"/>
        </a:p>
      </dgm:t>
    </dgm:pt>
    <dgm:pt modelId="{39EBF0E5-33F8-40F0-AAF1-AC6C875C7B8E}" type="sibTrans" cxnId="{4E1DE95E-4E45-439C-92EE-9D6F659D2BD2}">
      <dgm:prSet/>
      <dgm:spPr/>
      <dgm:t>
        <a:bodyPr/>
        <a:lstStyle/>
        <a:p>
          <a:endParaRPr lang="ru-RU" sz="1200" b="1" i="1"/>
        </a:p>
      </dgm:t>
    </dgm:pt>
    <dgm:pt modelId="{7499E8CD-5869-4073-800E-5DB7092E71A5}">
      <dgm:prSet custT="1"/>
      <dgm:spPr/>
      <dgm:t>
        <a:bodyPr/>
        <a:lstStyle/>
        <a:p>
          <a:r>
            <a:rPr lang="ru-RU" sz="1200" b="1" i="1" dirty="0" smtClean="0"/>
            <a:t>Осмотрено – 4743 (90%)</a:t>
          </a:r>
          <a:endParaRPr lang="ru-RU" sz="1200" b="1" i="1" dirty="0"/>
        </a:p>
      </dgm:t>
    </dgm:pt>
    <dgm:pt modelId="{B06D7F6D-E420-46BE-A5B0-38AFB775385B}" type="parTrans" cxnId="{56D15245-20CF-49E2-8EFD-E6A124820D38}">
      <dgm:prSet/>
      <dgm:spPr/>
      <dgm:t>
        <a:bodyPr/>
        <a:lstStyle/>
        <a:p>
          <a:endParaRPr lang="ru-RU" sz="1200" b="1" i="1"/>
        </a:p>
      </dgm:t>
    </dgm:pt>
    <dgm:pt modelId="{56FF00B7-6904-495B-A3EC-EE68A8DD0E60}" type="sibTrans" cxnId="{56D15245-20CF-49E2-8EFD-E6A124820D38}">
      <dgm:prSet/>
      <dgm:spPr/>
      <dgm:t>
        <a:bodyPr/>
        <a:lstStyle/>
        <a:p>
          <a:endParaRPr lang="ru-RU" sz="1200" b="1" i="1"/>
        </a:p>
      </dgm:t>
    </dgm:pt>
    <dgm:pt modelId="{5B295D3B-815F-4E34-9A7F-4CC9A9879786}" type="pres">
      <dgm:prSet presAssocID="{63828D03-DA7B-4361-9366-8DEA12675D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BCACFC-31A5-494D-AE67-9B82B981796F}" type="pres">
      <dgm:prSet presAssocID="{57BF18C1-8F94-4048-B85F-7B8D1786C9BB}" presName="vertFlow" presStyleCnt="0"/>
      <dgm:spPr/>
    </dgm:pt>
    <dgm:pt modelId="{BD5912BB-84CB-41B7-A727-E104CFD23D4A}" type="pres">
      <dgm:prSet presAssocID="{57BF18C1-8F94-4048-B85F-7B8D1786C9BB}" presName="header" presStyleLbl="node1" presStyleIdx="0" presStyleCnt="2"/>
      <dgm:spPr/>
      <dgm:t>
        <a:bodyPr/>
        <a:lstStyle/>
        <a:p>
          <a:endParaRPr lang="ru-RU"/>
        </a:p>
      </dgm:t>
    </dgm:pt>
    <dgm:pt modelId="{74BD8BFB-454F-44EA-9E86-779F1A7E3A2F}" type="pres">
      <dgm:prSet presAssocID="{D809FEE5-4744-4E04-8AC3-9C0E4E2135D9}" presName="parTrans" presStyleLbl="sibTrans2D1" presStyleIdx="0" presStyleCnt="6"/>
      <dgm:spPr/>
      <dgm:t>
        <a:bodyPr/>
        <a:lstStyle/>
        <a:p>
          <a:endParaRPr lang="ru-RU"/>
        </a:p>
      </dgm:t>
    </dgm:pt>
    <dgm:pt modelId="{BC80865B-63ED-4F0F-8368-950BF3B9B3AB}" type="pres">
      <dgm:prSet presAssocID="{EB702904-119E-43DC-9FB6-2CC4D51B56EB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C0BF1-DB7C-4133-AEE9-D73A359D0C72}" type="pres">
      <dgm:prSet presAssocID="{1F664D79-6559-44DE-887F-3D1ADAAE27E9}" presName="sibTrans" presStyleLbl="sibTrans2D1" presStyleIdx="1" presStyleCnt="6"/>
      <dgm:spPr/>
      <dgm:t>
        <a:bodyPr/>
        <a:lstStyle/>
        <a:p>
          <a:endParaRPr lang="ru-RU"/>
        </a:p>
      </dgm:t>
    </dgm:pt>
    <dgm:pt modelId="{6CF2F145-7D76-4630-8153-B38F4CBA1CEC}" type="pres">
      <dgm:prSet presAssocID="{DD606920-EB01-4B20-BC02-A5001BE67F0B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24CBC-C776-42CA-9518-269A3541F3DF}" type="pres">
      <dgm:prSet presAssocID="{C1B52749-9155-4E69-BC65-9AB9C58C394B}" presName="sibTrans" presStyleLbl="sibTrans2D1" presStyleIdx="2" presStyleCnt="6"/>
      <dgm:spPr/>
      <dgm:t>
        <a:bodyPr/>
        <a:lstStyle/>
        <a:p>
          <a:endParaRPr lang="ru-RU"/>
        </a:p>
      </dgm:t>
    </dgm:pt>
    <dgm:pt modelId="{2F089DDE-C15A-493A-AF2C-B5789451391E}" type="pres">
      <dgm:prSet presAssocID="{10C8F51A-E24F-4F5A-AFA7-7CC23FCB4B05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750C8-7E70-452A-8DA1-B82803456479}" type="pres">
      <dgm:prSet presAssocID="{57BF18C1-8F94-4048-B85F-7B8D1786C9BB}" presName="hSp" presStyleCnt="0"/>
      <dgm:spPr/>
    </dgm:pt>
    <dgm:pt modelId="{53788459-0B8F-47E2-91E6-96E9A9873BCE}" type="pres">
      <dgm:prSet presAssocID="{C08BBF3E-8C87-4279-9B6A-922B692407D9}" presName="vertFlow" presStyleCnt="0"/>
      <dgm:spPr/>
    </dgm:pt>
    <dgm:pt modelId="{AC83FE1C-5A69-49EF-83F4-E56E3BD8D6A7}" type="pres">
      <dgm:prSet presAssocID="{C08BBF3E-8C87-4279-9B6A-922B692407D9}" presName="header" presStyleLbl="node1" presStyleIdx="1" presStyleCnt="2"/>
      <dgm:spPr/>
      <dgm:t>
        <a:bodyPr/>
        <a:lstStyle/>
        <a:p>
          <a:endParaRPr lang="ru-RU"/>
        </a:p>
      </dgm:t>
    </dgm:pt>
    <dgm:pt modelId="{7FF01DB5-45C0-4C3C-ADE1-F3BFCAD1D379}" type="pres">
      <dgm:prSet presAssocID="{4E52AA6B-8EFB-4332-8554-622C5FA4D6CF}" presName="parTrans" presStyleLbl="sibTrans2D1" presStyleIdx="3" presStyleCnt="6"/>
      <dgm:spPr/>
      <dgm:t>
        <a:bodyPr/>
        <a:lstStyle/>
        <a:p>
          <a:endParaRPr lang="ru-RU"/>
        </a:p>
      </dgm:t>
    </dgm:pt>
    <dgm:pt modelId="{DCFE2775-FAF4-4720-AAC0-167ADCAAA297}" type="pres">
      <dgm:prSet presAssocID="{E40BFEFD-E674-4E57-B5F4-95B4A05A4EEA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F458D-5736-42ED-8384-CCCF8B89CD3D}" type="pres">
      <dgm:prSet presAssocID="{1CFF20B5-917D-42E2-9F3F-9B7C6B80F49B}" presName="sibTrans" presStyleLbl="sibTrans2D1" presStyleIdx="4" presStyleCnt="6"/>
      <dgm:spPr/>
      <dgm:t>
        <a:bodyPr/>
        <a:lstStyle/>
        <a:p>
          <a:endParaRPr lang="ru-RU"/>
        </a:p>
      </dgm:t>
    </dgm:pt>
    <dgm:pt modelId="{ADFF3992-96FB-45AB-83AA-2BDE7AEEBF13}" type="pres">
      <dgm:prSet presAssocID="{85A811D0-20D7-43DB-AD57-1307AB0C9614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98712-D9C3-4E0F-A7DD-3EA9037C217B}" type="pres">
      <dgm:prSet presAssocID="{7BA9905D-526D-4571-8644-98A190EEA28C}" presName="sibTrans" presStyleLbl="sibTrans2D1" presStyleIdx="5" presStyleCnt="6"/>
      <dgm:spPr/>
      <dgm:t>
        <a:bodyPr/>
        <a:lstStyle/>
        <a:p>
          <a:endParaRPr lang="ru-RU"/>
        </a:p>
      </dgm:t>
    </dgm:pt>
    <dgm:pt modelId="{9831205F-70F9-4F63-BD5F-97D5B70A090C}" type="pres">
      <dgm:prSet presAssocID="{7499E8CD-5869-4073-800E-5DB7092E71A5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3774BA-7306-48FF-B26E-C1FDE6D31618}" type="presOf" srcId="{1F664D79-6559-44DE-887F-3D1ADAAE27E9}" destId="{82DC0BF1-DB7C-4133-AEE9-D73A359D0C72}" srcOrd="0" destOrd="0" presId="urn:microsoft.com/office/officeart/2005/8/layout/lProcess1"/>
    <dgm:cxn modelId="{EFF93F0A-C2DE-4D1A-8F1C-B11BF2291738}" type="presOf" srcId="{10C8F51A-E24F-4F5A-AFA7-7CC23FCB4B05}" destId="{2F089DDE-C15A-493A-AF2C-B5789451391E}" srcOrd="0" destOrd="0" presId="urn:microsoft.com/office/officeart/2005/8/layout/lProcess1"/>
    <dgm:cxn modelId="{09E7F779-A934-4EFC-8F52-7F84E89B93A9}" type="presOf" srcId="{1CFF20B5-917D-42E2-9F3F-9B7C6B80F49B}" destId="{F7EF458D-5736-42ED-8384-CCCF8B89CD3D}" srcOrd="0" destOrd="0" presId="urn:microsoft.com/office/officeart/2005/8/layout/lProcess1"/>
    <dgm:cxn modelId="{56D15245-20CF-49E2-8EFD-E6A124820D38}" srcId="{C08BBF3E-8C87-4279-9B6A-922B692407D9}" destId="{7499E8CD-5869-4073-800E-5DB7092E71A5}" srcOrd="2" destOrd="0" parTransId="{B06D7F6D-E420-46BE-A5B0-38AFB775385B}" sibTransId="{56FF00B7-6904-495B-A3EC-EE68A8DD0E60}"/>
    <dgm:cxn modelId="{3EC0B2B4-2386-4A58-BBA4-04F5D5D19310}" type="presOf" srcId="{D809FEE5-4744-4E04-8AC3-9C0E4E2135D9}" destId="{74BD8BFB-454F-44EA-9E86-779F1A7E3A2F}" srcOrd="0" destOrd="0" presId="urn:microsoft.com/office/officeart/2005/8/layout/lProcess1"/>
    <dgm:cxn modelId="{37AD2F1A-ADD4-4534-9748-AEF9CFFCF87A}" type="presOf" srcId="{C08BBF3E-8C87-4279-9B6A-922B692407D9}" destId="{AC83FE1C-5A69-49EF-83F4-E56E3BD8D6A7}" srcOrd="0" destOrd="0" presId="urn:microsoft.com/office/officeart/2005/8/layout/lProcess1"/>
    <dgm:cxn modelId="{611911CF-015C-460E-BDF5-D8637788B14B}" type="presOf" srcId="{EB702904-119E-43DC-9FB6-2CC4D51B56EB}" destId="{BC80865B-63ED-4F0F-8368-950BF3B9B3AB}" srcOrd="0" destOrd="0" presId="urn:microsoft.com/office/officeart/2005/8/layout/lProcess1"/>
    <dgm:cxn modelId="{8D4C841C-0303-4665-BA5B-B448CD36F86C}" type="presOf" srcId="{7499E8CD-5869-4073-800E-5DB7092E71A5}" destId="{9831205F-70F9-4F63-BD5F-97D5B70A090C}" srcOrd="0" destOrd="0" presId="urn:microsoft.com/office/officeart/2005/8/layout/lProcess1"/>
    <dgm:cxn modelId="{32E32840-A403-4AF6-A157-63DF7610612B}" srcId="{57BF18C1-8F94-4048-B85F-7B8D1786C9BB}" destId="{EB702904-119E-43DC-9FB6-2CC4D51B56EB}" srcOrd="0" destOrd="0" parTransId="{D809FEE5-4744-4E04-8AC3-9C0E4E2135D9}" sibTransId="{1F664D79-6559-44DE-887F-3D1ADAAE27E9}"/>
    <dgm:cxn modelId="{4E1DE95E-4E45-439C-92EE-9D6F659D2BD2}" srcId="{57BF18C1-8F94-4048-B85F-7B8D1786C9BB}" destId="{10C8F51A-E24F-4F5A-AFA7-7CC23FCB4B05}" srcOrd="2" destOrd="0" parTransId="{10722BA0-9BE4-41D2-877D-95DC6E08A0AE}" sibTransId="{39EBF0E5-33F8-40F0-AAF1-AC6C875C7B8E}"/>
    <dgm:cxn modelId="{31A79D95-8123-42D2-A9FA-5678CAD64BB4}" type="presOf" srcId="{85A811D0-20D7-43DB-AD57-1307AB0C9614}" destId="{ADFF3992-96FB-45AB-83AA-2BDE7AEEBF13}" srcOrd="0" destOrd="0" presId="urn:microsoft.com/office/officeart/2005/8/layout/lProcess1"/>
    <dgm:cxn modelId="{E3A6EE96-3186-47BF-8258-6802298FC8BC}" type="presOf" srcId="{57BF18C1-8F94-4048-B85F-7B8D1786C9BB}" destId="{BD5912BB-84CB-41B7-A727-E104CFD23D4A}" srcOrd="0" destOrd="0" presId="urn:microsoft.com/office/officeart/2005/8/layout/lProcess1"/>
    <dgm:cxn modelId="{B710EC08-B703-49AC-BB38-C11B240AC530}" type="presOf" srcId="{E40BFEFD-E674-4E57-B5F4-95B4A05A4EEA}" destId="{DCFE2775-FAF4-4720-AAC0-167ADCAAA297}" srcOrd="0" destOrd="0" presId="urn:microsoft.com/office/officeart/2005/8/layout/lProcess1"/>
    <dgm:cxn modelId="{C0A5781B-5404-4834-A335-2316B7673C6C}" type="presOf" srcId="{4E52AA6B-8EFB-4332-8554-622C5FA4D6CF}" destId="{7FF01DB5-45C0-4C3C-ADE1-F3BFCAD1D379}" srcOrd="0" destOrd="0" presId="urn:microsoft.com/office/officeart/2005/8/layout/lProcess1"/>
    <dgm:cxn modelId="{EE41EF83-09BD-45B0-98AD-FDE553196ECD}" type="presOf" srcId="{DD606920-EB01-4B20-BC02-A5001BE67F0B}" destId="{6CF2F145-7D76-4630-8153-B38F4CBA1CEC}" srcOrd="0" destOrd="0" presId="urn:microsoft.com/office/officeart/2005/8/layout/lProcess1"/>
    <dgm:cxn modelId="{E185BED8-8B10-4280-BD1D-B0652100622C}" srcId="{57BF18C1-8F94-4048-B85F-7B8D1786C9BB}" destId="{DD606920-EB01-4B20-BC02-A5001BE67F0B}" srcOrd="1" destOrd="0" parTransId="{04041C69-5799-4151-8E76-C1BDCB31F87B}" sibTransId="{C1B52749-9155-4E69-BC65-9AB9C58C394B}"/>
    <dgm:cxn modelId="{9F8D5964-530E-4A28-9541-FDA1A2BC3A38}" type="presOf" srcId="{C1B52749-9155-4E69-BC65-9AB9C58C394B}" destId="{69A24CBC-C776-42CA-9518-269A3541F3DF}" srcOrd="0" destOrd="0" presId="urn:microsoft.com/office/officeart/2005/8/layout/lProcess1"/>
    <dgm:cxn modelId="{39D5FD39-D7F3-4572-B514-BC3FB6B62B6A}" type="presOf" srcId="{7BA9905D-526D-4571-8644-98A190EEA28C}" destId="{0B998712-D9C3-4E0F-A7DD-3EA9037C217B}" srcOrd="0" destOrd="0" presId="urn:microsoft.com/office/officeart/2005/8/layout/lProcess1"/>
    <dgm:cxn modelId="{35F412CF-D9FA-4135-9314-89FEC6CF1F23}" srcId="{C08BBF3E-8C87-4279-9B6A-922B692407D9}" destId="{E40BFEFD-E674-4E57-B5F4-95B4A05A4EEA}" srcOrd="0" destOrd="0" parTransId="{4E52AA6B-8EFB-4332-8554-622C5FA4D6CF}" sibTransId="{1CFF20B5-917D-42E2-9F3F-9B7C6B80F49B}"/>
    <dgm:cxn modelId="{D07DEAA5-104A-4D39-AEBC-E87E8E36D15F}" srcId="{63828D03-DA7B-4361-9366-8DEA12675D63}" destId="{C08BBF3E-8C87-4279-9B6A-922B692407D9}" srcOrd="1" destOrd="0" parTransId="{91EA5A0C-05E8-4182-B831-792B36603B8D}" sibTransId="{C3A8893C-38B4-419E-9BB2-B2D0BC000803}"/>
    <dgm:cxn modelId="{4D2F1477-54DF-4AAF-9ECF-64FA46902476}" type="presOf" srcId="{63828D03-DA7B-4361-9366-8DEA12675D63}" destId="{5B295D3B-815F-4E34-9A7F-4CC9A9879786}" srcOrd="0" destOrd="0" presId="urn:microsoft.com/office/officeart/2005/8/layout/lProcess1"/>
    <dgm:cxn modelId="{3A6249D7-F888-4F32-A7E5-8294C31A3718}" srcId="{C08BBF3E-8C87-4279-9B6A-922B692407D9}" destId="{85A811D0-20D7-43DB-AD57-1307AB0C9614}" srcOrd="1" destOrd="0" parTransId="{4E0463F8-0BE5-48AA-B339-8BD6C50CA7CE}" sibTransId="{7BA9905D-526D-4571-8644-98A190EEA28C}"/>
    <dgm:cxn modelId="{5D73D9F3-87B5-4D5A-A544-2C1E68EF3B63}" srcId="{63828D03-DA7B-4361-9366-8DEA12675D63}" destId="{57BF18C1-8F94-4048-B85F-7B8D1786C9BB}" srcOrd="0" destOrd="0" parTransId="{9E2E2AF6-CB4A-44D6-9FA3-63D316FDCDA2}" sibTransId="{BD1C7688-3F67-42AE-B78E-78B97D1843CF}"/>
    <dgm:cxn modelId="{9CE5BB6F-FA54-452E-897F-8542919FB788}" type="presParOf" srcId="{5B295D3B-815F-4E34-9A7F-4CC9A9879786}" destId="{A6BCACFC-31A5-494D-AE67-9B82B981796F}" srcOrd="0" destOrd="0" presId="urn:microsoft.com/office/officeart/2005/8/layout/lProcess1"/>
    <dgm:cxn modelId="{2829F2FA-283D-420B-9FCE-4E7E8042A96E}" type="presParOf" srcId="{A6BCACFC-31A5-494D-AE67-9B82B981796F}" destId="{BD5912BB-84CB-41B7-A727-E104CFD23D4A}" srcOrd="0" destOrd="0" presId="urn:microsoft.com/office/officeart/2005/8/layout/lProcess1"/>
    <dgm:cxn modelId="{73B1E4AF-9CDD-4A29-BFBB-7F2EA300A469}" type="presParOf" srcId="{A6BCACFC-31A5-494D-AE67-9B82B981796F}" destId="{74BD8BFB-454F-44EA-9E86-779F1A7E3A2F}" srcOrd="1" destOrd="0" presId="urn:microsoft.com/office/officeart/2005/8/layout/lProcess1"/>
    <dgm:cxn modelId="{97B9C014-023A-4E57-AD6B-C48838F93B3C}" type="presParOf" srcId="{A6BCACFC-31A5-494D-AE67-9B82B981796F}" destId="{BC80865B-63ED-4F0F-8368-950BF3B9B3AB}" srcOrd="2" destOrd="0" presId="urn:microsoft.com/office/officeart/2005/8/layout/lProcess1"/>
    <dgm:cxn modelId="{B08FA52C-9D52-4A0E-A629-01567B7C6F27}" type="presParOf" srcId="{A6BCACFC-31A5-494D-AE67-9B82B981796F}" destId="{82DC0BF1-DB7C-4133-AEE9-D73A359D0C72}" srcOrd="3" destOrd="0" presId="urn:microsoft.com/office/officeart/2005/8/layout/lProcess1"/>
    <dgm:cxn modelId="{E3ADAE65-A88C-4370-9E2F-7C4F76CBA5F9}" type="presParOf" srcId="{A6BCACFC-31A5-494D-AE67-9B82B981796F}" destId="{6CF2F145-7D76-4630-8153-B38F4CBA1CEC}" srcOrd="4" destOrd="0" presId="urn:microsoft.com/office/officeart/2005/8/layout/lProcess1"/>
    <dgm:cxn modelId="{8828F201-88F5-4ADC-9E02-E60191455F06}" type="presParOf" srcId="{A6BCACFC-31A5-494D-AE67-9B82B981796F}" destId="{69A24CBC-C776-42CA-9518-269A3541F3DF}" srcOrd="5" destOrd="0" presId="urn:microsoft.com/office/officeart/2005/8/layout/lProcess1"/>
    <dgm:cxn modelId="{28CC5EC2-0D1B-4C81-8765-785394FEF102}" type="presParOf" srcId="{A6BCACFC-31A5-494D-AE67-9B82B981796F}" destId="{2F089DDE-C15A-493A-AF2C-B5789451391E}" srcOrd="6" destOrd="0" presId="urn:microsoft.com/office/officeart/2005/8/layout/lProcess1"/>
    <dgm:cxn modelId="{9DF5F932-71A4-4495-A86B-E39A5C11045C}" type="presParOf" srcId="{5B295D3B-815F-4E34-9A7F-4CC9A9879786}" destId="{15F750C8-7E70-452A-8DA1-B82803456479}" srcOrd="1" destOrd="0" presId="urn:microsoft.com/office/officeart/2005/8/layout/lProcess1"/>
    <dgm:cxn modelId="{74E3DDC1-9584-4946-870B-6B0C8BE37CCE}" type="presParOf" srcId="{5B295D3B-815F-4E34-9A7F-4CC9A9879786}" destId="{53788459-0B8F-47E2-91E6-96E9A9873BCE}" srcOrd="2" destOrd="0" presId="urn:microsoft.com/office/officeart/2005/8/layout/lProcess1"/>
    <dgm:cxn modelId="{9A1F2D37-2CE0-49D2-96E9-0FD92BA3DAF6}" type="presParOf" srcId="{53788459-0B8F-47E2-91E6-96E9A9873BCE}" destId="{AC83FE1C-5A69-49EF-83F4-E56E3BD8D6A7}" srcOrd="0" destOrd="0" presId="urn:microsoft.com/office/officeart/2005/8/layout/lProcess1"/>
    <dgm:cxn modelId="{CD6101D6-9F58-4AC8-AB38-59C81A1D8AA2}" type="presParOf" srcId="{53788459-0B8F-47E2-91E6-96E9A9873BCE}" destId="{7FF01DB5-45C0-4C3C-ADE1-F3BFCAD1D379}" srcOrd="1" destOrd="0" presId="urn:microsoft.com/office/officeart/2005/8/layout/lProcess1"/>
    <dgm:cxn modelId="{2D41E274-0AFA-4BBB-9480-80C9A36B5C6A}" type="presParOf" srcId="{53788459-0B8F-47E2-91E6-96E9A9873BCE}" destId="{DCFE2775-FAF4-4720-AAC0-167ADCAAA297}" srcOrd="2" destOrd="0" presId="urn:microsoft.com/office/officeart/2005/8/layout/lProcess1"/>
    <dgm:cxn modelId="{47D6CC21-44A6-48A2-8617-B553D6A83818}" type="presParOf" srcId="{53788459-0B8F-47E2-91E6-96E9A9873BCE}" destId="{F7EF458D-5736-42ED-8384-CCCF8B89CD3D}" srcOrd="3" destOrd="0" presId="urn:microsoft.com/office/officeart/2005/8/layout/lProcess1"/>
    <dgm:cxn modelId="{B8FD9052-0705-4B5C-873D-C78CB87F2F24}" type="presParOf" srcId="{53788459-0B8F-47E2-91E6-96E9A9873BCE}" destId="{ADFF3992-96FB-45AB-83AA-2BDE7AEEBF13}" srcOrd="4" destOrd="0" presId="urn:microsoft.com/office/officeart/2005/8/layout/lProcess1"/>
    <dgm:cxn modelId="{C21E63E0-1450-4B16-8796-9BCDD9F17EE0}" type="presParOf" srcId="{53788459-0B8F-47E2-91E6-96E9A9873BCE}" destId="{0B998712-D9C3-4E0F-A7DD-3EA9037C217B}" srcOrd="5" destOrd="0" presId="urn:microsoft.com/office/officeart/2005/8/layout/lProcess1"/>
    <dgm:cxn modelId="{1FAF93B1-E488-4AD2-A54D-29D32B3DE68E}" type="presParOf" srcId="{53788459-0B8F-47E2-91E6-96E9A9873BCE}" destId="{9831205F-70F9-4F63-BD5F-97D5B70A090C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5FD3CA-6879-41C1-9CA2-ABAA71836FE1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200929-4DE3-47DE-9564-A86B217EDB83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09B625-9E5B-4110-B124-BBA47F3681C0}" type="parTrans" cxnId="{CE740EDD-64C4-44D7-B09C-44B225CDDE34}">
      <dgm:prSet/>
      <dgm:spPr/>
      <dgm:t>
        <a:bodyPr/>
        <a:lstStyle/>
        <a:p>
          <a:endParaRPr lang="ru-RU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09B749-DF0C-4125-ABA7-B685162F7F73}" type="sibTrans" cxnId="{CE740EDD-64C4-44D7-B09C-44B225CDDE34}">
      <dgm:prSet/>
      <dgm:spPr/>
      <dgm:t>
        <a:bodyPr/>
        <a:lstStyle/>
        <a:p>
          <a:endParaRPr lang="ru-RU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EA2918-15C1-4F85-A8B8-AB3D3C73D416}">
      <dgm:prSet phldrT="[Текст]" custT="1"/>
      <dgm:spPr/>
      <dgm:t>
        <a:bodyPr/>
        <a:lstStyle/>
        <a:p>
          <a:r>
            <a:rPr lang="ru-RU" sz="105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вызовов – 5151</a:t>
          </a:r>
        </a:p>
        <a:p>
          <a:r>
            <a:rPr lang="ru-RU" sz="105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Первичные – 5133</a:t>
          </a:r>
        </a:p>
        <a:p>
          <a:r>
            <a:rPr lang="ru-RU" sz="105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Повторные - 18</a:t>
          </a:r>
          <a:endParaRPr lang="ru-RU" sz="105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48729D-72B8-48C8-A8DB-0E3D0919E298}" type="parTrans" cxnId="{8FE72A46-6350-4212-A98B-8A404D99E255}">
      <dgm:prSet/>
      <dgm:spPr/>
      <dgm:t>
        <a:bodyPr/>
        <a:lstStyle/>
        <a:p>
          <a:endParaRPr lang="ru-RU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BB22DA-2F38-4720-86C6-CA6090D4A368}" type="sibTrans" cxnId="{8FE72A46-6350-4212-A98B-8A404D99E255}">
      <dgm:prSet/>
      <dgm:spPr/>
      <dgm:t>
        <a:bodyPr/>
        <a:lstStyle/>
        <a:p>
          <a:endParaRPr lang="ru-RU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920CA-8D7E-4044-8255-F0535209E674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54ABFD-28DF-4BEA-9C43-F710ECA24067}" type="parTrans" cxnId="{BECB6279-E1D6-47D3-B109-E03085A05BE1}">
      <dgm:prSet/>
      <dgm:spPr/>
      <dgm:t>
        <a:bodyPr/>
        <a:lstStyle/>
        <a:p>
          <a:endParaRPr lang="ru-RU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D236DD-E6E1-4644-B012-08A4D7C1D509}" type="sibTrans" cxnId="{BECB6279-E1D6-47D3-B109-E03085A05BE1}">
      <dgm:prSet/>
      <dgm:spPr/>
      <dgm:t>
        <a:bodyPr/>
        <a:lstStyle/>
        <a:p>
          <a:endParaRPr lang="ru-RU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563F1C-232E-4F64-9169-C743C9902508}">
      <dgm:prSet phldrT="[Текст]" custT="1"/>
      <dgm:spPr/>
      <dgm:t>
        <a:bodyPr/>
        <a:lstStyle/>
        <a:p>
          <a:r>
            <a:rPr lang="ru-RU" sz="105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вызовов – 6925</a:t>
          </a:r>
        </a:p>
        <a:p>
          <a:r>
            <a:rPr lang="ru-RU" sz="105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Первичные – 6812</a:t>
          </a:r>
        </a:p>
        <a:p>
          <a:r>
            <a:rPr lang="ru-RU" sz="105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Повторные - 15</a:t>
          </a:r>
          <a:endParaRPr lang="ru-RU" sz="105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965B85-F660-4FA8-995E-CA8DD178622B}" type="parTrans" cxnId="{FACCFF6B-1A28-4491-B31E-555EC324FD78}">
      <dgm:prSet/>
      <dgm:spPr/>
      <dgm:t>
        <a:bodyPr/>
        <a:lstStyle/>
        <a:p>
          <a:endParaRPr lang="ru-RU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9540F6-3E70-4AAB-A6DC-4E66DE3B9CF8}" type="sibTrans" cxnId="{FACCFF6B-1A28-4491-B31E-555EC324FD78}">
      <dgm:prSet/>
      <dgm:spPr/>
      <dgm:t>
        <a:bodyPr/>
        <a:lstStyle/>
        <a:p>
          <a:endParaRPr lang="ru-RU" b="1" i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E450CC-B612-4591-8007-3D602F4CDC4C}" type="pres">
      <dgm:prSet presAssocID="{6D5FD3CA-6879-41C1-9CA2-ABAA71836FE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1A6F4B0-20EE-40C2-BBC9-70626B29FB0A}" type="pres">
      <dgm:prSet presAssocID="{46200929-4DE3-47DE-9564-A86B217EDB83}" presName="posSpace" presStyleCnt="0"/>
      <dgm:spPr/>
    </dgm:pt>
    <dgm:pt modelId="{90B25DA4-AF36-492C-B65E-F699905F0B5D}" type="pres">
      <dgm:prSet presAssocID="{46200929-4DE3-47DE-9564-A86B217EDB83}" presName="vertFlow" presStyleCnt="0"/>
      <dgm:spPr/>
    </dgm:pt>
    <dgm:pt modelId="{CA702C79-75A2-489E-85F1-4FCDA62EF84F}" type="pres">
      <dgm:prSet presAssocID="{46200929-4DE3-47DE-9564-A86B217EDB83}" presName="topSpace" presStyleCnt="0"/>
      <dgm:spPr/>
    </dgm:pt>
    <dgm:pt modelId="{7160D476-DD3D-4345-888D-BD3370BC89A9}" type="pres">
      <dgm:prSet presAssocID="{46200929-4DE3-47DE-9564-A86B217EDB83}" presName="firstComp" presStyleCnt="0"/>
      <dgm:spPr/>
    </dgm:pt>
    <dgm:pt modelId="{E1C0700F-DF35-43FA-898D-083DC91E398A}" type="pres">
      <dgm:prSet presAssocID="{46200929-4DE3-47DE-9564-A86B217EDB83}" presName="firstChild" presStyleLbl="bgAccFollowNode1" presStyleIdx="0" presStyleCnt="2" custScaleX="103598" custLinFactNeighborX="-16184" custLinFactNeighborY="3658"/>
      <dgm:spPr/>
      <dgm:t>
        <a:bodyPr/>
        <a:lstStyle/>
        <a:p>
          <a:endParaRPr lang="ru-RU"/>
        </a:p>
      </dgm:t>
    </dgm:pt>
    <dgm:pt modelId="{FB5AC8E0-A27A-4120-AEBE-B0B64AD8EDF1}" type="pres">
      <dgm:prSet presAssocID="{46200929-4DE3-47DE-9564-A86B217EDB83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6B60E-5E30-4F3B-BB50-1954973205FA}" type="pres">
      <dgm:prSet presAssocID="{46200929-4DE3-47DE-9564-A86B217EDB83}" presName="negSpace" presStyleCnt="0"/>
      <dgm:spPr/>
    </dgm:pt>
    <dgm:pt modelId="{57C67B9F-C201-4264-A767-F1806FDCFB1A}" type="pres">
      <dgm:prSet presAssocID="{46200929-4DE3-47DE-9564-A86B217EDB83}" presName="circle" presStyleLbl="node1" presStyleIdx="0" presStyleCnt="2" custScaleX="73773" custScaleY="73773" custLinFactNeighborX="-92" custLinFactNeighborY="-6037"/>
      <dgm:spPr/>
      <dgm:t>
        <a:bodyPr/>
        <a:lstStyle/>
        <a:p>
          <a:endParaRPr lang="ru-RU"/>
        </a:p>
      </dgm:t>
    </dgm:pt>
    <dgm:pt modelId="{7DB5BA8B-8D3E-47AD-85EA-9EEBBC28D4DF}" type="pres">
      <dgm:prSet presAssocID="{F509B749-DF0C-4125-ABA7-B685162F7F73}" presName="transSpace" presStyleCnt="0"/>
      <dgm:spPr/>
    </dgm:pt>
    <dgm:pt modelId="{4482E646-EEFC-410B-8EA3-B7408400556B}" type="pres">
      <dgm:prSet presAssocID="{AD5920CA-8D7E-4044-8255-F0535209E674}" presName="posSpace" presStyleCnt="0"/>
      <dgm:spPr/>
    </dgm:pt>
    <dgm:pt modelId="{7795351F-0486-4B91-9110-A015ACF998E6}" type="pres">
      <dgm:prSet presAssocID="{AD5920CA-8D7E-4044-8255-F0535209E674}" presName="vertFlow" presStyleCnt="0"/>
      <dgm:spPr/>
    </dgm:pt>
    <dgm:pt modelId="{1F283441-0349-4796-BF76-C1A63D4F3DB3}" type="pres">
      <dgm:prSet presAssocID="{AD5920CA-8D7E-4044-8255-F0535209E674}" presName="topSpace" presStyleCnt="0"/>
      <dgm:spPr/>
    </dgm:pt>
    <dgm:pt modelId="{4F572058-E843-4FFD-91F0-6CBDC2EFDDD7}" type="pres">
      <dgm:prSet presAssocID="{AD5920CA-8D7E-4044-8255-F0535209E674}" presName="firstComp" presStyleCnt="0"/>
      <dgm:spPr/>
    </dgm:pt>
    <dgm:pt modelId="{7FDC4EAA-9E22-4E09-ADD5-CD1FDD7D049D}" type="pres">
      <dgm:prSet presAssocID="{AD5920CA-8D7E-4044-8255-F0535209E674}" presName="firstChild" presStyleLbl="bgAccFollowNode1" presStyleIdx="1" presStyleCnt="2" custScaleX="102691" custLinFactNeighborX="-12498" custLinFactNeighborY="1687"/>
      <dgm:spPr/>
      <dgm:t>
        <a:bodyPr/>
        <a:lstStyle/>
        <a:p>
          <a:endParaRPr lang="ru-RU"/>
        </a:p>
      </dgm:t>
    </dgm:pt>
    <dgm:pt modelId="{96129776-C6A4-46D1-810E-48A2A9411081}" type="pres">
      <dgm:prSet presAssocID="{AD5920CA-8D7E-4044-8255-F0535209E674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5A7E4-9A29-401A-BA13-6E10D4E2E879}" type="pres">
      <dgm:prSet presAssocID="{AD5920CA-8D7E-4044-8255-F0535209E674}" presName="negSpace" presStyleCnt="0"/>
      <dgm:spPr/>
    </dgm:pt>
    <dgm:pt modelId="{B99C2378-8D11-4DEE-BDDC-58B89485ACE1}" type="pres">
      <dgm:prSet presAssocID="{AD5920CA-8D7E-4044-8255-F0535209E674}" presName="circle" presStyleLbl="node1" presStyleIdx="1" presStyleCnt="2" custScaleX="73773" custScaleY="73773" custLinFactNeighborX="-2607" custLinFactNeighborY="-6890"/>
      <dgm:spPr/>
      <dgm:t>
        <a:bodyPr/>
        <a:lstStyle/>
        <a:p>
          <a:endParaRPr lang="ru-RU"/>
        </a:p>
      </dgm:t>
    </dgm:pt>
  </dgm:ptLst>
  <dgm:cxnLst>
    <dgm:cxn modelId="{3A752F05-1E4B-4ECB-9A8D-A36CB6200449}" type="presOf" srcId="{6D5FD3CA-6879-41C1-9CA2-ABAA71836FE1}" destId="{20E450CC-B612-4591-8007-3D602F4CDC4C}" srcOrd="0" destOrd="0" presId="urn:microsoft.com/office/officeart/2005/8/layout/hList9"/>
    <dgm:cxn modelId="{C7B8D0F0-EDAB-4892-86A2-65C32CEB0CAD}" type="presOf" srcId="{BDEA2918-15C1-4F85-A8B8-AB3D3C73D416}" destId="{FB5AC8E0-A27A-4120-AEBE-B0B64AD8EDF1}" srcOrd="1" destOrd="0" presId="urn:microsoft.com/office/officeart/2005/8/layout/hList9"/>
    <dgm:cxn modelId="{8FE72A46-6350-4212-A98B-8A404D99E255}" srcId="{46200929-4DE3-47DE-9564-A86B217EDB83}" destId="{BDEA2918-15C1-4F85-A8B8-AB3D3C73D416}" srcOrd="0" destOrd="0" parTransId="{0748729D-72B8-48C8-A8DB-0E3D0919E298}" sibTransId="{BBBB22DA-2F38-4720-86C6-CA6090D4A368}"/>
    <dgm:cxn modelId="{2FEE682F-0917-4472-A9DE-DEAE6BA0B203}" type="presOf" srcId="{BDEA2918-15C1-4F85-A8B8-AB3D3C73D416}" destId="{E1C0700F-DF35-43FA-898D-083DC91E398A}" srcOrd="0" destOrd="0" presId="urn:microsoft.com/office/officeart/2005/8/layout/hList9"/>
    <dgm:cxn modelId="{BECB6279-E1D6-47D3-B109-E03085A05BE1}" srcId="{6D5FD3CA-6879-41C1-9CA2-ABAA71836FE1}" destId="{AD5920CA-8D7E-4044-8255-F0535209E674}" srcOrd="1" destOrd="0" parTransId="{8954ABFD-28DF-4BEA-9C43-F710ECA24067}" sibTransId="{97D236DD-E6E1-4644-B012-08A4D7C1D509}"/>
    <dgm:cxn modelId="{47AF7F0E-1EB0-440F-90DD-DA0D0B1B112E}" type="presOf" srcId="{5E563F1C-232E-4F64-9169-C743C9902508}" destId="{7FDC4EAA-9E22-4E09-ADD5-CD1FDD7D049D}" srcOrd="0" destOrd="0" presId="urn:microsoft.com/office/officeart/2005/8/layout/hList9"/>
    <dgm:cxn modelId="{CE740EDD-64C4-44D7-B09C-44B225CDDE34}" srcId="{6D5FD3CA-6879-41C1-9CA2-ABAA71836FE1}" destId="{46200929-4DE3-47DE-9564-A86B217EDB83}" srcOrd="0" destOrd="0" parTransId="{EA09B625-9E5B-4110-B124-BBA47F3681C0}" sibTransId="{F509B749-DF0C-4125-ABA7-B685162F7F73}"/>
    <dgm:cxn modelId="{6CF12045-1BCE-4E51-A140-A1884AB0869B}" type="presOf" srcId="{AD5920CA-8D7E-4044-8255-F0535209E674}" destId="{B99C2378-8D11-4DEE-BDDC-58B89485ACE1}" srcOrd="0" destOrd="0" presId="urn:microsoft.com/office/officeart/2005/8/layout/hList9"/>
    <dgm:cxn modelId="{A67E70BA-D1B1-484A-A3CC-6553FBDEA586}" type="presOf" srcId="{46200929-4DE3-47DE-9564-A86B217EDB83}" destId="{57C67B9F-C201-4264-A767-F1806FDCFB1A}" srcOrd="0" destOrd="0" presId="urn:microsoft.com/office/officeart/2005/8/layout/hList9"/>
    <dgm:cxn modelId="{FACCFF6B-1A28-4491-B31E-555EC324FD78}" srcId="{AD5920CA-8D7E-4044-8255-F0535209E674}" destId="{5E563F1C-232E-4F64-9169-C743C9902508}" srcOrd="0" destOrd="0" parTransId="{9F965B85-F660-4FA8-995E-CA8DD178622B}" sibTransId="{929540F6-3E70-4AAB-A6DC-4E66DE3B9CF8}"/>
    <dgm:cxn modelId="{9F79B9B3-D27D-489A-B352-FE2F0F2BD886}" type="presOf" srcId="{5E563F1C-232E-4F64-9169-C743C9902508}" destId="{96129776-C6A4-46D1-810E-48A2A9411081}" srcOrd="1" destOrd="0" presId="urn:microsoft.com/office/officeart/2005/8/layout/hList9"/>
    <dgm:cxn modelId="{4E56FAB6-2B63-473D-89A6-98129E209110}" type="presParOf" srcId="{20E450CC-B612-4591-8007-3D602F4CDC4C}" destId="{41A6F4B0-20EE-40C2-BBC9-70626B29FB0A}" srcOrd="0" destOrd="0" presId="urn:microsoft.com/office/officeart/2005/8/layout/hList9"/>
    <dgm:cxn modelId="{AACF6789-5A00-47E8-B632-C3921844A6DE}" type="presParOf" srcId="{20E450CC-B612-4591-8007-3D602F4CDC4C}" destId="{90B25DA4-AF36-492C-B65E-F699905F0B5D}" srcOrd="1" destOrd="0" presId="urn:microsoft.com/office/officeart/2005/8/layout/hList9"/>
    <dgm:cxn modelId="{E1E9F9D0-7A42-479E-9D74-789FA920F7F5}" type="presParOf" srcId="{90B25DA4-AF36-492C-B65E-F699905F0B5D}" destId="{CA702C79-75A2-489E-85F1-4FCDA62EF84F}" srcOrd="0" destOrd="0" presId="urn:microsoft.com/office/officeart/2005/8/layout/hList9"/>
    <dgm:cxn modelId="{90133CC2-D24D-448E-84B0-2E9D44FDBAAD}" type="presParOf" srcId="{90B25DA4-AF36-492C-B65E-F699905F0B5D}" destId="{7160D476-DD3D-4345-888D-BD3370BC89A9}" srcOrd="1" destOrd="0" presId="urn:microsoft.com/office/officeart/2005/8/layout/hList9"/>
    <dgm:cxn modelId="{EF506A16-1371-4953-B08F-E67FD60C31A2}" type="presParOf" srcId="{7160D476-DD3D-4345-888D-BD3370BC89A9}" destId="{E1C0700F-DF35-43FA-898D-083DC91E398A}" srcOrd="0" destOrd="0" presId="urn:microsoft.com/office/officeart/2005/8/layout/hList9"/>
    <dgm:cxn modelId="{2AE1313E-3CD8-4FC9-9495-89C46A00E590}" type="presParOf" srcId="{7160D476-DD3D-4345-888D-BD3370BC89A9}" destId="{FB5AC8E0-A27A-4120-AEBE-B0B64AD8EDF1}" srcOrd="1" destOrd="0" presId="urn:microsoft.com/office/officeart/2005/8/layout/hList9"/>
    <dgm:cxn modelId="{B85087BD-253B-47C3-9F6F-476F65699300}" type="presParOf" srcId="{20E450CC-B612-4591-8007-3D602F4CDC4C}" destId="{5696B60E-5E30-4F3B-BB50-1954973205FA}" srcOrd="2" destOrd="0" presId="urn:microsoft.com/office/officeart/2005/8/layout/hList9"/>
    <dgm:cxn modelId="{27EAA379-C936-4F07-9E0C-617DDF3A1969}" type="presParOf" srcId="{20E450CC-B612-4591-8007-3D602F4CDC4C}" destId="{57C67B9F-C201-4264-A767-F1806FDCFB1A}" srcOrd="3" destOrd="0" presId="urn:microsoft.com/office/officeart/2005/8/layout/hList9"/>
    <dgm:cxn modelId="{CAF8C5FE-3326-435B-ABEA-74E6AC8BBE49}" type="presParOf" srcId="{20E450CC-B612-4591-8007-3D602F4CDC4C}" destId="{7DB5BA8B-8D3E-47AD-85EA-9EEBBC28D4DF}" srcOrd="4" destOrd="0" presId="urn:microsoft.com/office/officeart/2005/8/layout/hList9"/>
    <dgm:cxn modelId="{3359E2EE-F8D2-4835-9EFC-490447A2F801}" type="presParOf" srcId="{20E450CC-B612-4591-8007-3D602F4CDC4C}" destId="{4482E646-EEFC-410B-8EA3-B7408400556B}" srcOrd="5" destOrd="0" presId="urn:microsoft.com/office/officeart/2005/8/layout/hList9"/>
    <dgm:cxn modelId="{72125BD8-4FCF-4B66-9DCA-28144B367F25}" type="presParOf" srcId="{20E450CC-B612-4591-8007-3D602F4CDC4C}" destId="{7795351F-0486-4B91-9110-A015ACF998E6}" srcOrd="6" destOrd="0" presId="urn:microsoft.com/office/officeart/2005/8/layout/hList9"/>
    <dgm:cxn modelId="{94BDF806-335F-4463-9ED8-BA15E63A9F71}" type="presParOf" srcId="{7795351F-0486-4B91-9110-A015ACF998E6}" destId="{1F283441-0349-4796-BF76-C1A63D4F3DB3}" srcOrd="0" destOrd="0" presId="urn:microsoft.com/office/officeart/2005/8/layout/hList9"/>
    <dgm:cxn modelId="{60B97F50-CE90-475C-9300-A6C806AD24B3}" type="presParOf" srcId="{7795351F-0486-4B91-9110-A015ACF998E6}" destId="{4F572058-E843-4FFD-91F0-6CBDC2EFDDD7}" srcOrd="1" destOrd="0" presId="urn:microsoft.com/office/officeart/2005/8/layout/hList9"/>
    <dgm:cxn modelId="{B0ACB4E1-501E-43D5-9F34-8F0A25E3659B}" type="presParOf" srcId="{4F572058-E843-4FFD-91F0-6CBDC2EFDDD7}" destId="{7FDC4EAA-9E22-4E09-ADD5-CD1FDD7D049D}" srcOrd="0" destOrd="0" presId="urn:microsoft.com/office/officeart/2005/8/layout/hList9"/>
    <dgm:cxn modelId="{A7A98C65-7E6B-4486-8C65-0CE79BBD9E99}" type="presParOf" srcId="{4F572058-E843-4FFD-91F0-6CBDC2EFDDD7}" destId="{96129776-C6A4-46D1-810E-48A2A9411081}" srcOrd="1" destOrd="0" presId="urn:microsoft.com/office/officeart/2005/8/layout/hList9"/>
    <dgm:cxn modelId="{8CFBBF3F-49BE-46A9-A820-9B01F832139B}" type="presParOf" srcId="{20E450CC-B612-4591-8007-3D602F4CDC4C}" destId="{3075A7E4-9A29-401A-BA13-6E10D4E2E879}" srcOrd="7" destOrd="0" presId="urn:microsoft.com/office/officeart/2005/8/layout/hList9"/>
    <dgm:cxn modelId="{FE49F70E-8154-4756-99CB-AFCAFF2803EB}" type="presParOf" srcId="{20E450CC-B612-4591-8007-3D602F4CDC4C}" destId="{B99C2378-8D11-4DEE-BDDC-58B89485ACE1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EBFF74-C77A-4499-961F-AD90A5B39010}" type="doc">
      <dgm:prSet loTypeId="urn:microsoft.com/office/officeart/2005/8/layout/lProcess2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EDB5D81-50D6-4D79-9A11-E824E5994CC3}">
      <dgm:prSet phldrT="[Текст]" custT="1"/>
      <dgm:spPr/>
      <dgm:t>
        <a:bodyPr/>
        <a:lstStyle/>
        <a:p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Наименование пунктов</a:t>
          </a:r>
          <a:endParaRPr lang="ru-RU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40DF86-CBF4-447D-B75F-2A22912CBC6A}" type="parTrans" cxnId="{2F30C49E-3D4E-461F-84C1-737C2BF8B711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CD6191-211E-4B54-A0AC-1CB7C24D94F2}" type="sibTrans" cxnId="{2F30C49E-3D4E-461F-84C1-737C2BF8B711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BCD931-69E6-4997-B863-56CEC54FB913}">
      <dgm:prSet phldrT="[Текст]" custT="1"/>
      <dgm:spPr/>
      <dgm:t>
        <a:bodyPr/>
        <a:lstStyle/>
        <a:p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</a:t>
          </a:r>
          <a:r>
            <a:rPr lang="ru-RU" sz="10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Алмалинскому</a:t>
          </a:r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району</a:t>
          </a:r>
          <a:endParaRPr lang="ru-RU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67787A-8B5B-482E-86DA-327C5AE882DC}" type="parTrans" cxnId="{B18B2202-0AD5-494A-8D61-00323A950008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11FCB7-B352-4CD8-957C-B8E864B19DCA}" type="sibTrans" cxnId="{B18B2202-0AD5-494A-8D61-00323A950008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574B80-DBA8-4C12-A99D-6B4D5899F72C}">
      <dgm:prSet phldrT="[Текст]" custT="1"/>
      <dgm:spPr/>
      <dgm:t>
        <a:bodyPr/>
        <a:lstStyle/>
        <a:p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</a:t>
          </a:r>
          <a:r>
            <a:rPr lang="ru-RU" sz="10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Бостандыкскому</a:t>
          </a:r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району</a:t>
          </a:r>
          <a:endParaRPr lang="ru-RU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FF3B59-DBFB-4C0F-861F-D45EDE015C96}" type="parTrans" cxnId="{3B646DCB-68E5-45DA-A97C-06E823BE66E6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C94220-38CD-4171-A4AD-B280A49D5A69}" type="sibTrans" cxnId="{3B646DCB-68E5-45DA-A97C-06E823BE66E6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60E729-8697-4718-B318-47D611E59902}">
      <dgm:prSet phldrT="[Текст]" custT="1"/>
      <dgm:spPr/>
      <dgm:t>
        <a:bodyPr/>
        <a:lstStyle/>
        <a:p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</a:t>
          </a:r>
          <a:endParaRPr lang="ru-RU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F6FDF-F39B-424F-8032-5B3DD3C36932}" type="parTrans" cxnId="{E6D5B6FC-0C78-4EA5-9211-B13AB64A8126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C5CD7F-B028-4371-9374-8544AEDCADB4}" type="sibTrans" cxnId="{E6D5B6FC-0C78-4EA5-9211-B13AB64A8126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5B99B0-D3C2-4E3D-9895-1BD94F5539D2}">
      <dgm:prSet phldrT="[Текст]" custT="1"/>
      <dgm:spPr/>
      <dgm:t>
        <a:bodyPr/>
        <a:lstStyle/>
        <a:p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 – 7405</a:t>
          </a:r>
        </a:p>
        <a:p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– 7320</a:t>
          </a:r>
        </a:p>
        <a:p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Охват – 98,8%</a:t>
          </a:r>
        </a:p>
      </dgm:t>
    </dgm:pt>
    <dgm:pt modelId="{90BB687F-9086-45D6-A855-E6285E8C5834}" type="parTrans" cxnId="{64ADBA65-2C0F-435F-AF0A-FBAF421073B2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2B9C97-AB61-4F1C-9736-5A237D2BD73C}" type="sibTrans" cxnId="{64ADBA65-2C0F-435F-AF0A-FBAF421073B2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F2DF4D-E6C7-4526-A7A7-CB334A7CA384}">
      <dgm:prSet phldrT="[Текст]" custT="1"/>
      <dgm:spPr/>
      <dgm:t>
        <a:bodyPr/>
        <a:lstStyle/>
        <a:p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 – 11514</a:t>
          </a:r>
        </a:p>
        <a:p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– 11368</a:t>
          </a:r>
        </a:p>
        <a:p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Охват – 98,7%</a:t>
          </a:r>
          <a:endParaRPr lang="ru-RU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A54DB1-5756-4068-963B-7AE4A3D5EE7B}" type="parTrans" cxnId="{F8DDC173-3643-4621-90C2-7D672D753ECA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528BD5-AED8-4B66-A50C-388B6F481BD8}" type="sibTrans" cxnId="{F8DDC173-3643-4621-90C2-7D672D753ECA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AEFA82-DB9E-47B2-B0A2-6A423F8F9332}">
      <dgm:prSet phldrT="[Текст]" custT="1"/>
      <dgm:spPr/>
      <dgm:t>
        <a:bodyPr/>
        <a:lstStyle/>
        <a:p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</a:t>
          </a:r>
          <a:endParaRPr lang="ru-RU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3AE48A-783B-4C86-A2E9-C5D7503CAF64}" type="parTrans" cxnId="{8175B828-CB2E-481F-92AC-03CBDE157BC6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3B580-880B-4669-A544-5FBB84510FF5}" type="sibTrans" cxnId="{8175B828-CB2E-481F-92AC-03CBDE157BC6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C57302-6D49-482A-978A-8882E11536D5}">
      <dgm:prSet phldrT="[Текст]" custT="1"/>
      <dgm:spPr/>
      <dgm:t>
        <a:bodyPr/>
        <a:lstStyle/>
        <a:p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 – 7776</a:t>
          </a:r>
        </a:p>
        <a:p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– 7744</a:t>
          </a:r>
        </a:p>
        <a:p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Охват – 99,5%</a:t>
          </a:r>
          <a:endParaRPr lang="ru-RU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83B3A3-62C3-42DE-BD03-A9FDBEF4360C}" type="parTrans" cxnId="{0559CB89-4680-4FFB-8A2C-A4F8E3B9AB4F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B53C0A-0B89-48C9-9167-D0670698D3EF}" type="sibTrans" cxnId="{0559CB89-4680-4FFB-8A2C-A4F8E3B9AB4F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96B408-4D5E-49FE-9814-3F200257E58B}">
      <dgm:prSet phldrT="[Текст]" custT="1"/>
      <dgm:spPr/>
      <dgm:t>
        <a:bodyPr/>
        <a:lstStyle/>
        <a:p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 – 4590</a:t>
          </a:r>
        </a:p>
        <a:p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– 4615</a:t>
          </a:r>
        </a:p>
        <a:p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Охват – 100,5</a:t>
          </a:r>
          <a:endParaRPr lang="ru-RU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ECF535-3207-4E34-BD01-26839DBB59D9}" type="parTrans" cxnId="{931360D8-3F10-4AB0-9477-B69B7A04C682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4738E3-A743-4CF1-90AB-C98609F351A6}" type="sibTrans" cxnId="{931360D8-3F10-4AB0-9477-B69B7A04C682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FA521B-AF71-44C9-8F61-C467B5BFDDF4}">
      <dgm:prSet custT="1"/>
      <dgm:spPr/>
      <dgm:t>
        <a:bodyPr/>
        <a:lstStyle/>
        <a:p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ГП №3</a:t>
          </a:r>
          <a:endParaRPr lang="ru-RU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16F4E0-2E08-4434-935F-64B8D76F65EE}" type="parTrans" cxnId="{95627FA8-3C50-46B0-8D75-987EBA19E23F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A1ED5B-1006-434D-ABC8-D24379166908}" type="sibTrans" cxnId="{95627FA8-3C50-46B0-8D75-987EBA19E23F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0DB7DD-4954-4C77-A36A-43AE0845B689}">
      <dgm:prSet custT="1"/>
      <dgm:spPr/>
      <dgm:t>
        <a:bodyPr/>
        <a:lstStyle/>
        <a:p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 – 4109</a:t>
          </a:r>
        </a:p>
        <a:p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– 4048</a:t>
          </a:r>
        </a:p>
        <a:p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Охват – 98,5%</a:t>
          </a:r>
          <a:endParaRPr lang="ru-RU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6AECC8-D1A8-4DA8-92A1-2BDBE092CB6E}" type="parTrans" cxnId="{2025B945-A5E3-4C2B-82CC-9312092989EE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7E9E2-C892-4F86-B707-E39BC70057E1}" type="sibTrans" cxnId="{2025B945-A5E3-4C2B-82CC-9312092989EE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A7DB94-833F-4F26-A139-C0B397D637AE}">
      <dgm:prSet custT="1"/>
      <dgm:spPr/>
      <dgm:t>
        <a:bodyPr/>
        <a:lstStyle/>
        <a:p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 – 12366</a:t>
          </a:r>
        </a:p>
        <a:p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– 12359</a:t>
          </a:r>
        </a:p>
        <a:p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Охват – 99,9%</a:t>
          </a:r>
          <a:endParaRPr lang="ru-RU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20C4BF-58D0-4D31-90D5-FD624C4501E2}" type="parTrans" cxnId="{6EF3BC90-F8D9-4482-B07B-BF646E4DA0AB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D92179-6CE2-46E9-AE36-6117094BAC74}" type="sibTrans" cxnId="{6EF3BC90-F8D9-4482-B07B-BF646E4DA0AB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7D2279-42BA-4470-8FE4-3C74D2A63E49}" type="pres">
      <dgm:prSet presAssocID="{02EBFF74-C77A-4499-961F-AD90A5B3901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817452-8436-4FAD-83D2-FE72BDA8831B}" type="pres">
      <dgm:prSet presAssocID="{8EDB5D81-50D6-4D79-9A11-E824E5994CC3}" presName="compNode" presStyleCnt="0"/>
      <dgm:spPr/>
    </dgm:pt>
    <dgm:pt modelId="{1AE2833B-1AD1-4487-B232-3FD56033C9BE}" type="pres">
      <dgm:prSet presAssocID="{8EDB5D81-50D6-4D79-9A11-E824E5994CC3}" presName="aNode" presStyleLbl="bgShp" presStyleIdx="0" presStyleCnt="3" custScaleX="110596"/>
      <dgm:spPr/>
      <dgm:t>
        <a:bodyPr/>
        <a:lstStyle/>
        <a:p>
          <a:endParaRPr lang="ru-RU"/>
        </a:p>
      </dgm:t>
    </dgm:pt>
    <dgm:pt modelId="{42CF7234-73C9-46FB-B535-6CF004BC3692}" type="pres">
      <dgm:prSet presAssocID="{8EDB5D81-50D6-4D79-9A11-E824E5994CC3}" presName="textNode" presStyleLbl="bgShp" presStyleIdx="0" presStyleCnt="3"/>
      <dgm:spPr/>
      <dgm:t>
        <a:bodyPr/>
        <a:lstStyle/>
        <a:p>
          <a:endParaRPr lang="ru-RU"/>
        </a:p>
      </dgm:t>
    </dgm:pt>
    <dgm:pt modelId="{48AA6B73-7725-435C-B22A-45F0BB482648}" type="pres">
      <dgm:prSet presAssocID="{8EDB5D81-50D6-4D79-9A11-E824E5994CC3}" presName="compChildNode" presStyleCnt="0"/>
      <dgm:spPr/>
    </dgm:pt>
    <dgm:pt modelId="{B4EBD585-4E60-4DA5-B2AE-A963221CA9CC}" type="pres">
      <dgm:prSet presAssocID="{8EDB5D81-50D6-4D79-9A11-E824E5994CC3}" presName="theInnerList" presStyleCnt="0"/>
      <dgm:spPr/>
    </dgm:pt>
    <dgm:pt modelId="{8BDAE7A7-BD69-463B-A8B7-EE8BD5CB2BC0}" type="pres">
      <dgm:prSet presAssocID="{F6BCD931-69E6-4997-B863-56CEC54FB913}" presName="childNode" presStyleLbl="node1" presStyleIdx="0" presStyleCnt="9" custScaleX="114237" custScaleY="105500" custLinFactNeighborX="1012" custLinFactNeighborY="-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A7EC7-B7DE-408D-9C33-7EF0DAD92E57}" type="pres">
      <dgm:prSet presAssocID="{F6BCD931-69E6-4997-B863-56CEC54FB913}" presName="aSpace2" presStyleCnt="0"/>
      <dgm:spPr/>
    </dgm:pt>
    <dgm:pt modelId="{46797791-BD13-49A8-A37F-C58376AF34EE}" type="pres">
      <dgm:prSet presAssocID="{F3574B80-DBA8-4C12-A99D-6B4D5899F72C}" presName="childNode" presStyleLbl="node1" presStyleIdx="1" presStyleCnt="9" custScaleX="116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D9D26-BBE6-4EF3-A36C-3F056D1AC34E}" type="pres">
      <dgm:prSet presAssocID="{F3574B80-DBA8-4C12-A99D-6B4D5899F72C}" presName="aSpace2" presStyleCnt="0"/>
      <dgm:spPr/>
    </dgm:pt>
    <dgm:pt modelId="{CE096B33-D5F7-45D1-B02C-A1AD1F6907C7}" type="pres">
      <dgm:prSet presAssocID="{F5FA521B-AF71-44C9-8F61-C467B5BFDDF4}" presName="childNode" presStyleLbl="node1" presStyleIdx="2" presStyleCnt="9" custScaleX="116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4FBDC-4052-49FB-9B6A-F7FA25DD4679}" type="pres">
      <dgm:prSet presAssocID="{8EDB5D81-50D6-4D79-9A11-E824E5994CC3}" presName="aSpace" presStyleCnt="0"/>
      <dgm:spPr/>
    </dgm:pt>
    <dgm:pt modelId="{79B523BD-93B6-4357-A9AC-59CC9D8AE96A}" type="pres">
      <dgm:prSet presAssocID="{6460E729-8697-4718-B318-47D611E59902}" presName="compNode" presStyleCnt="0"/>
      <dgm:spPr/>
    </dgm:pt>
    <dgm:pt modelId="{B68FBB54-79CD-47A5-A38D-655BEB6B35F5}" type="pres">
      <dgm:prSet presAssocID="{6460E729-8697-4718-B318-47D611E59902}" presName="aNode" presStyleLbl="bgShp" presStyleIdx="1" presStyleCnt="3" custScaleX="117117"/>
      <dgm:spPr/>
      <dgm:t>
        <a:bodyPr/>
        <a:lstStyle/>
        <a:p>
          <a:endParaRPr lang="ru-RU"/>
        </a:p>
      </dgm:t>
    </dgm:pt>
    <dgm:pt modelId="{534083AD-D3AA-499C-B9FE-E91997988DAE}" type="pres">
      <dgm:prSet presAssocID="{6460E729-8697-4718-B318-47D611E59902}" presName="textNode" presStyleLbl="bgShp" presStyleIdx="1" presStyleCnt="3"/>
      <dgm:spPr/>
      <dgm:t>
        <a:bodyPr/>
        <a:lstStyle/>
        <a:p>
          <a:endParaRPr lang="ru-RU"/>
        </a:p>
      </dgm:t>
    </dgm:pt>
    <dgm:pt modelId="{E24DE0C6-EAEF-4E09-9EF8-E88BAFBB4A54}" type="pres">
      <dgm:prSet presAssocID="{6460E729-8697-4718-B318-47D611E59902}" presName="compChildNode" presStyleCnt="0"/>
      <dgm:spPr/>
    </dgm:pt>
    <dgm:pt modelId="{F6DD965E-ADDD-4A13-A729-8E59F4E514B8}" type="pres">
      <dgm:prSet presAssocID="{6460E729-8697-4718-B318-47D611E59902}" presName="theInnerList" presStyleCnt="0"/>
      <dgm:spPr/>
    </dgm:pt>
    <dgm:pt modelId="{D74F51B5-E1F3-470E-8D1E-C21561331AF2}" type="pres">
      <dgm:prSet presAssocID="{F45B99B0-D3C2-4E3D-9895-1BD94F5539D2}" presName="childNode" presStyleLbl="node1" presStyleIdx="3" presStyleCnt="9" custScaleX="129986" custScaleY="141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5FFC9-7A20-47AF-B5C8-8355B8D66DAE}" type="pres">
      <dgm:prSet presAssocID="{F45B99B0-D3C2-4E3D-9895-1BD94F5539D2}" presName="aSpace2" presStyleCnt="0"/>
      <dgm:spPr/>
    </dgm:pt>
    <dgm:pt modelId="{8662F5CC-ABEA-402F-84DA-5BC76DFA7C06}" type="pres">
      <dgm:prSet presAssocID="{F60DB7DD-4954-4C77-A36A-43AE0845B689}" presName="childNode" presStyleLbl="node1" presStyleIdx="4" presStyleCnt="9" custScaleX="127582" custScaleY="146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231BD-3EC8-4962-AB35-288D613A26FB}" type="pres">
      <dgm:prSet presAssocID="{F60DB7DD-4954-4C77-A36A-43AE0845B689}" presName="aSpace2" presStyleCnt="0"/>
      <dgm:spPr/>
    </dgm:pt>
    <dgm:pt modelId="{77B5A62B-8042-4585-B23C-1A383F347E38}" type="pres">
      <dgm:prSet presAssocID="{EEF2DF4D-E6C7-4526-A7A7-CB334A7CA384}" presName="childNode" presStyleLbl="node1" presStyleIdx="5" presStyleCnt="9" custScaleX="125440" custScaleY="147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A83EB-FA68-43FB-9F79-02C170485785}" type="pres">
      <dgm:prSet presAssocID="{6460E729-8697-4718-B318-47D611E59902}" presName="aSpace" presStyleCnt="0"/>
      <dgm:spPr/>
    </dgm:pt>
    <dgm:pt modelId="{D38672B1-BDD4-42A1-A7DE-DA569E69F8A9}" type="pres">
      <dgm:prSet presAssocID="{A2AEFA82-DB9E-47B2-B0A2-6A423F8F9332}" presName="compNode" presStyleCnt="0"/>
      <dgm:spPr/>
    </dgm:pt>
    <dgm:pt modelId="{C06FD43A-BF34-4845-B27C-06A55BBD3AFA}" type="pres">
      <dgm:prSet presAssocID="{A2AEFA82-DB9E-47B2-B0A2-6A423F8F9332}" presName="aNode" presStyleLbl="bgShp" presStyleIdx="2" presStyleCnt="3" custScaleX="113707"/>
      <dgm:spPr/>
      <dgm:t>
        <a:bodyPr/>
        <a:lstStyle/>
        <a:p>
          <a:endParaRPr lang="ru-RU"/>
        </a:p>
      </dgm:t>
    </dgm:pt>
    <dgm:pt modelId="{49ED34D2-E0DF-4F08-A59B-3AD49C9B418B}" type="pres">
      <dgm:prSet presAssocID="{A2AEFA82-DB9E-47B2-B0A2-6A423F8F9332}" presName="textNode" presStyleLbl="bgShp" presStyleIdx="2" presStyleCnt="3"/>
      <dgm:spPr/>
      <dgm:t>
        <a:bodyPr/>
        <a:lstStyle/>
        <a:p>
          <a:endParaRPr lang="ru-RU"/>
        </a:p>
      </dgm:t>
    </dgm:pt>
    <dgm:pt modelId="{B564FD6F-73D8-4364-8855-F9E0D261C292}" type="pres">
      <dgm:prSet presAssocID="{A2AEFA82-DB9E-47B2-B0A2-6A423F8F9332}" presName="compChildNode" presStyleCnt="0"/>
      <dgm:spPr/>
    </dgm:pt>
    <dgm:pt modelId="{4FD56291-D4D4-4166-985D-6859CF7D4FF5}" type="pres">
      <dgm:prSet presAssocID="{A2AEFA82-DB9E-47B2-B0A2-6A423F8F9332}" presName="theInnerList" presStyleCnt="0"/>
      <dgm:spPr/>
    </dgm:pt>
    <dgm:pt modelId="{C21E6C3F-8EA5-4370-9492-503F0ABA621A}" type="pres">
      <dgm:prSet presAssocID="{5DC57302-6D49-482A-978A-8882E11536D5}" presName="childNode" presStyleLbl="node1" presStyleIdx="6" presStyleCnt="9" custScaleX="130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67E2D-2D77-4773-83E0-4664D0A4CD5E}" type="pres">
      <dgm:prSet presAssocID="{5DC57302-6D49-482A-978A-8882E11536D5}" presName="aSpace2" presStyleCnt="0"/>
      <dgm:spPr/>
    </dgm:pt>
    <dgm:pt modelId="{49FC8551-55DD-4306-94D7-3BC767E53F82}" type="pres">
      <dgm:prSet presAssocID="{FF96B408-4D5E-49FE-9814-3F200257E58B}" presName="childNode" presStyleLbl="node1" presStyleIdx="7" presStyleCnt="9" custScaleX="130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329A4-345D-4484-A724-6BBD9D4B80B4}" type="pres">
      <dgm:prSet presAssocID="{FF96B408-4D5E-49FE-9814-3F200257E58B}" presName="aSpace2" presStyleCnt="0"/>
      <dgm:spPr/>
    </dgm:pt>
    <dgm:pt modelId="{9BAE86A0-11D8-4702-B0A9-D759F00FB944}" type="pres">
      <dgm:prSet presAssocID="{40A7DB94-833F-4F26-A139-C0B397D637AE}" presName="childNode" presStyleLbl="node1" presStyleIdx="8" presStyleCnt="9" custScaleX="130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8B2202-0AD5-494A-8D61-00323A950008}" srcId="{8EDB5D81-50D6-4D79-9A11-E824E5994CC3}" destId="{F6BCD931-69E6-4997-B863-56CEC54FB913}" srcOrd="0" destOrd="0" parTransId="{B767787A-8B5B-482E-86DA-327C5AE882DC}" sibTransId="{B411FCB7-B352-4CD8-957C-B8E864B19DCA}"/>
    <dgm:cxn modelId="{87A79EDE-461C-4FCB-A355-C16479311B57}" type="presOf" srcId="{5DC57302-6D49-482A-978A-8882E11536D5}" destId="{C21E6C3F-8EA5-4370-9492-503F0ABA621A}" srcOrd="0" destOrd="0" presId="urn:microsoft.com/office/officeart/2005/8/layout/lProcess2"/>
    <dgm:cxn modelId="{9E07CBFE-523A-4966-A18F-1687918B61E5}" type="presOf" srcId="{8EDB5D81-50D6-4D79-9A11-E824E5994CC3}" destId="{42CF7234-73C9-46FB-B535-6CF004BC3692}" srcOrd="1" destOrd="0" presId="urn:microsoft.com/office/officeart/2005/8/layout/lProcess2"/>
    <dgm:cxn modelId="{EED9555F-FA46-4700-BBE1-5A5F6E5051CC}" type="presOf" srcId="{A2AEFA82-DB9E-47B2-B0A2-6A423F8F9332}" destId="{C06FD43A-BF34-4845-B27C-06A55BBD3AFA}" srcOrd="0" destOrd="0" presId="urn:microsoft.com/office/officeart/2005/8/layout/lProcess2"/>
    <dgm:cxn modelId="{95627FA8-3C50-46B0-8D75-987EBA19E23F}" srcId="{8EDB5D81-50D6-4D79-9A11-E824E5994CC3}" destId="{F5FA521B-AF71-44C9-8F61-C467B5BFDDF4}" srcOrd="2" destOrd="0" parTransId="{1F16F4E0-2E08-4434-935F-64B8D76F65EE}" sibTransId="{EEA1ED5B-1006-434D-ABC8-D24379166908}"/>
    <dgm:cxn modelId="{8926372A-1ECE-4ACA-8F50-EBF822CAE321}" type="presOf" srcId="{F5FA521B-AF71-44C9-8F61-C467B5BFDDF4}" destId="{CE096B33-D5F7-45D1-B02C-A1AD1F6907C7}" srcOrd="0" destOrd="0" presId="urn:microsoft.com/office/officeart/2005/8/layout/lProcess2"/>
    <dgm:cxn modelId="{2F30C49E-3D4E-461F-84C1-737C2BF8B711}" srcId="{02EBFF74-C77A-4499-961F-AD90A5B39010}" destId="{8EDB5D81-50D6-4D79-9A11-E824E5994CC3}" srcOrd="0" destOrd="0" parTransId="{B340DF86-CBF4-447D-B75F-2A22912CBC6A}" sibTransId="{73CD6191-211E-4B54-A0AC-1CB7C24D94F2}"/>
    <dgm:cxn modelId="{3B646DCB-68E5-45DA-A97C-06E823BE66E6}" srcId="{8EDB5D81-50D6-4D79-9A11-E824E5994CC3}" destId="{F3574B80-DBA8-4C12-A99D-6B4D5899F72C}" srcOrd="1" destOrd="0" parTransId="{42FF3B59-DBFB-4C0F-861F-D45EDE015C96}" sibTransId="{95C94220-38CD-4171-A4AD-B280A49D5A69}"/>
    <dgm:cxn modelId="{E6F37B05-5DD9-4493-8816-490330FC1129}" type="presOf" srcId="{F45B99B0-D3C2-4E3D-9895-1BD94F5539D2}" destId="{D74F51B5-E1F3-470E-8D1E-C21561331AF2}" srcOrd="0" destOrd="0" presId="urn:microsoft.com/office/officeart/2005/8/layout/lProcess2"/>
    <dgm:cxn modelId="{36015D9C-34F8-438F-87E5-D63811DC311F}" type="presOf" srcId="{6460E729-8697-4718-B318-47D611E59902}" destId="{B68FBB54-79CD-47A5-A38D-655BEB6B35F5}" srcOrd="0" destOrd="0" presId="urn:microsoft.com/office/officeart/2005/8/layout/lProcess2"/>
    <dgm:cxn modelId="{1B092107-158C-41D2-9359-EE11F8ED62D8}" type="presOf" srcId="{8EDB5D81-50D6-4D79-9A11-E824E5994CC3}" destId="{1AE2833B-1AD1-4487-B232-3FD56033C9BE}" srcOrd="0" destOrd="0" presId="urn:microsoft.com/office/officeart/2005/8/layout/lProcess2"/>
    <dgm:cxn modelId="{0559CB89-4680-4FFB-8A2C-A4F8E3B9AB4F}" srcId="{A2AEFA82-DB9E-47B2-B0A2-6A423F8F9332}" destId="{5DC57302-6D49-482A-978A-8882E11536D5}" srcOrd="0" destOrd="0" parTransId="{7283B3A3-62C3-42DE-BD03-A9FDBEF4360C}" sibTransId="{06B53C0A-0B89-48C9-9167-D0670698D3EF}"/>
    <dgm:cxn modelId="{F27B71A6-DE69-4B6A-8544-4490551A3079}" type="presOf" srcId="{A2AEFA82-DB9E-47B2-B0A2-6A423F8F9332}" destId="{49ED34D2-E0DF-4F08-A59B-3AD49C9B418B}" srcOrd="1" destOrd="0" presId="urn:microsoft.com/office/officeart/2005/8/layout/lProcess2"/>
    <dgm:cxn modelId="{E6D5B6FC-0C78-4EA5-9211-B13AB64A8126}" srcId="{02EBFF74-C77A-4499-961F-AD90A5B39010}" destId="{6460E729-8697-4718-B318-47D611E59902}" srcOrd="1" destOrd="0" parTransId="{FABF6FDF-F39B-424F-8032-5B3DD3C36932}" sibTransId="{08C5CD7F-B028-4371-9374-8544AEDCADB4}"/>
    <dgm:cxn modelId="{8175B828-CB2E-481F-92AC-03CBDE157BC6}" srcId="{02EBFF74-C77A-4499-961F-AD90A5B39010}" destId="{A2AEFA82-DB9E-47B2-B0A2-6A423F8F9332}" srcOrd="2" destOrd="0" parTransId="{183AE48A-783B-4C86-A2E9-C5D7503CAF64}" sibTransId="{F743B580-880B-4669-A544-5FBB84510FF5}"/>
    <dgm:cxn modelId="{931360D8-3F10-4AB0-9477-B69B7A04C682}" srcId="{A2AEFA82-DB9E-47B2-B0A2-6A423F8F9332}" destId="{FF96B408-4D5E-49FE-9814-3F200257E58B}" srcOrd="1" destOrd="0" parTransId="{B9ECF535-3207-4E34-BD01-26839DBB59D9}" sibTransId="{094738E3-A743-4CF1-90AB-C98609F351A6}"/>
    <dgm:cxn modelId="{5F6F8C34-A611-4E52-AC12-AEB769D38F1D}" type="presOf" srcId="{EEF2DF4D-E6C7-4526-A7A7-CB334A7CA384}" destId="{77B5A62B-8042-4585-B23C-1A383F347E38}" srcOrd="0" destOrd="0" presId="urn:microsoft.com/office/officeart/2005/8/layout/lProcess2"/>
    <dgm:cxn modelId="{97078039-4BEB-45DF-A990-C11297A9B5B3}" type="presOf" srcId="{F3574B80-DBA8-4C12-A99D-6B4D5899F72C}" destId="{46797791-BD13-49A8-A37F-C58376AF34EE}" srcOrd="0" destOrd="0" presId="urn:microsoft.com/office/officeart/2005/8/layout/lProcess2"/>
    <dgm:cxn modelId="{ACCF78C2-27E4-4D24-872E-829002083647}" type="presOf" srcId="{40A7DB94-833F-4F26-A139-C0B397D637AE}" destId="{9BAE86A0-11D8-4702-B0A9-D759F00FB944}" srcOrd="0" destOrd="0" presId="urn:microsoft.com/office/officeart/2005/8/layout/lProcess2"/>
    <dgm:cxn modelId="{2025B945-A5E3-4C2B-82CC-9312092989EE}" srcId="{6460E729-8697-4718-B318-47D611E59902}" destId="{F60DB7DD-4954-4C77-A36A-43AE0845B689}" srcOrd="1" destOrd="0" parTransId="{406AECC8-D1A8-4DA8-92A1-2BDBE092CB6E}" sibTransId="{F117E9E2-C892-4F86-B707-E39BC70057E1}"/>
    <dgm:cxn modelId="{240479DC-7015-4B86-87CA-2CA88CB2242F}" type="presOf" srcId="{02EBFF74-C77A-4499-961F-AD90A5B39010}" destId="{397D2279-42BA-4470-8FE4-3C74D2A63E49}" srcOrd="0" destOrd="0" presId="urn:microsoft.com/office/officeart/2005/8/layout/lProcess2"/>
    <dgm:cxn modelId="{703E5231-ABE7-4926-9A8A-0DC1F6C1E56F}" type="presOf" srcId="{F60DB7DD-4954-4C77-A36A-43AE0845B689}" destId="{8662F5CC-ABEA-402F-84DA-5BC76DFA7C06}" srcOrd="0" destOrd="0" presId="urn:microsoft.com/office/officeart/2005/8/layout/lProcess2"/>
    <dgm:cxn modelId="{F8DDC173-3643-4621-90C2-7D672D753ECA}" srcId="{6460E729-8697-4718-B318-47D611E59902}" destId="{EEF2DF4D-E6C7-4526-A7A7-CB334A7CA384}" srcOrd="2" destOrd="0" parTransId="{74A54DB1-5756-4068-963B-7AE4A3D5EE7B}" sibTransId="{9A528BD5-AED8-4B66-A50C-388B6F481BD8}"/>
    <dgm:cxn modelId="{451012CF-D22B-4F08-AB83-744EFCEF1AE0}" type="presOf" srcId="{6460E729-8697-4718-B318-47D611E59902}" destId="{534083AD-D3AA-499C-B9FE-E91997988DAE}" srcOrd="1" destOrd="0" presId="urn:microsoft.com/office/officeart/2005/8/layout/lProcess2"/>
    <dgm:cxn modelId="{64ADBA65-2C0F-435F-AF0A-FBAF421073B2}" srcId="{6460E729-8697-4718-B318-47D611E59902}" destId="{F45B99B0-D3C2-4E3D-9895-1BD94F5539D2}" srcOrd="0" destOrd="0" parTransId="{90BB687F-9086-45D6-A855-E6285E8C5834}" sibTransId="{BF2B9C97-AB61-4F1C-9736-5A237D2BD73C}"/>
    <dgm:cxn modelId="{7A127156-CACF-4A34-9E72-E47308584F9B}" type="presOf" srcId="{FF96B408-4D5E-49FE-9814-3F200257E58B}" destId="{49FC8551-55DD-4306-94D7-3BC767E53F82}" srcOrd="0" destOrd="0" presId="urn:microsoft.com/office/officeart/2005/8/layout/lProcess2"/>
    <dgm:cxn modelId="{6EF3BC90-F8D9-4482-B07B-BF646E4DA0AB}" srcId="{A2AEFA82-DB9E-47B2-B0A2-6A423F8F9332}" destId="{40A7DB94-833F-4F26-A139-C0B397D637AE}" srcOrd="2" destOrd="0" parTransId="{FC20C4BF-58D0-4D31-90D5-FD624C4501E2}" sibTransId="{9DD92179-6CE2-46E9-AE36-6117094BAC74}"/>
    <dgm:cxn modelId="{E4FB3F13-3589-4DE7-8644-9F3B3E26CE81}" type="presOf" srcId="{F6BCD931-69E6-4997-B863-56CEC54FB913}" destId="{8BDAE7A7-BD69-463B-A8B7-EE8BD5CB2BC0}" srcOrd="0" destOrd="0" presId="urn:microsoft.com/office/officeart/2005/8/layout/lProcess2"/>
    <dgm:cxn modelId="{DDA6C845-736B-45BB-A70F-4F3C011197DE}" type="presParOf" srcId="{397D2279-42BA-4470-8FE4-3C74D2A63E49}" destId="{9A817452-8436-4FAD-83D2-FE72BDA8831B}" srcOrd="0" destOrd="0" presId="urn:microsoft.com/office/officeart/2005/8/layout/lProcess2"/>
    <dgm:cxn modelId="{822BDCFC-8E6E-4CA4-B723-7FDB6CE9C631}" type="presParOf" srcId="{9A817452-8436-4FAD-83D2-FE72BDA8831B}" destId="{1AE2833B-1AD1-4487-B232-3FD56033C9BE}" srcOrd="0" destOrd="0" presId="urn:microsoft.com/office/officeart/2005/8/layout/lProcess2"/>
    <dgm:cxn modelId="{EF35B44E-6DFC-472F-9423-A9CCF8B25072}" type="presParOf" srcId="{9A817452-8436-4FAD-83D2-FE72BDA8831B}" destId="{42CF7234-73C9-46FB-B535-6CF004BC3692}" srcOrd="1" destOrd="0" presId="urn:microsoft.com/office/officeart/2005/8/layout/lProcess2"/>
    <dgm:cxn modelId="{7DFC45BB-7DA6-4711-8AB3-F3F03A254EAF}" type="presParOf" srcId="{9A817452-8436-4FAD-83D2-FE72BDA8831B}" destId="{48AA6B73-7725-435C-B22A-45F0BB482648}" srcOrd="2" destOrd="0" presId="urn:microsoft.com/office/officeart/2005/8/layout/lProcess2"/>
    <dgm:cxn modelId="{C1618AAA-FC15-46B9-8299-86C16DDDB320}" type="presParOf" srcId="{48AA6B73-7725-435C-B22A-45F0BB482648}" destId="{B4EBD585-4E60-4DA5-B2AE-A963221CA9CC}" srcOrd="0" destOrd="0" presId="urn:microsoft.com/office/officeart/2005/8/layout/lProcess2"/>
    <dgm:cxn modelId="{2D0FFD6C-BFB2-4F19-BAC8-64AF09EC8916}" type="presParOf" srcId="{B4EBD585-4E60-4DA5-B2AE-A963221CA9CC}" destId="{8BDAE7A7-BD69-463B-A8B7-EE8BD5CB2BC0}" srcOrd="0" destOrd="0" presId="urn:microsoft.com/office/officeart/2005/8/layout/lProcess2"/>
    <dgm:cxn modelId="{C8A1D488-06E9-492E-970E-3691EEB4EC5C}" type="presParOf" srcId="{B4EBD585-4E60-4DA5-B2AE-A963221CA9CC}" destId="{E14A7EC7-B7DE-408D-9C33-7EF0DAD92E57}" srcOrd="1" destOrd="0" presId="urn:microsoft.com/office/officeart/2005/8/layout/lProcess2"/>
    <dgm:cxn modelId="{40847E6D-531D-403D-A1A0-60B019020CB7}" type="presParOf" srcId="{B4EBD585-4E60-4DA5-B2AE-A963221CA9CC}" destId="{46797791-BD13-49A8-A37F-C58376AF34EE}" srcOrd="2" destOrd="0" presId="urn:microsoft.com/office/officeart/2005/8/layout/lProcess2"/>
    <dgm:cxn modelId="{AA383F70-9BFF-4E57-980B-58347B30373C}" type="presParOf" srcId="{B4EBD585-4E60-4DA5-B2AE-A963221CA9CC}" destId="{EB9D9D26-BBE6-4EF3-A36C-3F056D1AC34E}" srcOrd="3" destOrd="0" presId="urn:microsoft.com/office/officeart/2005/8/layout/lProcess2"/>
    <dgm:cxn modelId="{9D2626DE-A3C9-45BE-A018-2655E1D597AF}" type="presParOf" srcId="{B4EBD585-4E60-4DA5-B2AE-A963221CA9CC}" destId="{CE096B33-D5F7-45D1-B02C-A1AD1F6907C7}" srcOrd="4" destOrd="0" presId="urn:microsoft.com/office/officeart/2005/8/layout/lProcess2"/>
    <dgm:cxn modelId="{00AEFABD-759D-4AA1-8276-5EA3EC48739D}" type="presParOf" srcId="{397D2279-42BA-4470-8FE4-3C74D2A63E49}" destId="{B864FBDC-4052-49FB-9B6A-F7FA25DD4679}" srcOrd="1" destOrd="0" presId="urn:microsoft.com/office/officeart/2005/8/layout/lProcess2"/>
    <dgm:cxn modelId="{822F8DD3-5ECD-46D7-ACC6-D03110EC3D8E}" type="presParOf" srcId="{397D2279-42BA-4470-8FE4-3C74D2A63E49}" destId="{79B523BD-93B6-4357-A9AC-59CC9D8AE96A}" srcOrd="2" destOrd="0" presId="urn:microsoft.com/office/officeart/2005/8/layout/lProcess2"/>
    <dgm:cxn modelId="{331A8B32-5CE6-4437-9590-D5B49E46A997}" type="presParOf" srcId="{79B523BD-93B6-4357-A9AC-59CC9D8AE96A}" destId="{B68FBB54-79CD-47A5-A38D-655BEB6B35F5}" srcOrd="0" destOrd="0" presId="urn:microsoft.com/office/officeart/2005/8/layout/lProcess2"/>
    <dgm:cxn modelId="{73A1F137-8B6A-4730-B9F2-D3E44B687B88}" type="presParOf" srcId="{79B523BD-93B6-4357-A9AC-59CC9D8AE96A}" destId="{534083AD-D3AA-499C-B9FE-E91997988DAE}" srcOrd="1" destOrd="0" presId="urn:microsoft.com/office/officeart/2005/8/layout/lProcess2"/>
    <dgm:cxn modelId="{3917C963-50C4-4EC2-8D17-72ABB9EB2B76}" type="presParOf" srcId="{79B523BD-93B6-4357-A9AC-59CC9D8AE96A}" destId="{E24DE0C6-EAEF-4E09-9EF8-E88BAFBB4A54}" srcOrd="2" destOrd="0" presId="urn:microsoft.com/office/officeart/2005/8/layout/lProcess2"/>
    <dgm:cxn modelId="{6A7086EC-5D6A-49A1-8F6E-C518B2A1E219}" type="presParOf" srcId="{E24DE0C6-EAEF-4E09-9EF8-E88BAFBB4A54}" destId="{F6DD965E-ADDD-4A13-A729-8E59F4E514B8}" srcOrd="0" destOrd="0" presId="urn:microsoft.com/office/officeart/2005/8/layout/lProcess2"/>
    <dgm:cxn modelId="{40F893A6-18CD-4A5C-9204-20F710601037}" type="presParOf" srcId="{F6DD965E-ADDD-4A13-A729-8E59F4E514B8}" destId="{D74F51B5-E1F3-470E-8D1E-C21561331AF2}" srcOrd="0" destOrd="0" presId="urn:microsoft.com/office/officeart/2005/8/layout/lProcess2"/>
    <dgm:cxn modelId="{9A6EC8C1-066E-46BC-B437-2801809CBD06}" type="presParOf" srcId="{F6DD965E-ADDD-4A13-A729-8E59F4E514B8}" destId="{0C25FFC9-7A20-47AF-B5C8-8355B8D66DAE}" srcOrd="1" destOrd="0" presId="urn:microsoft.com/office/officeart/2005/8/layout/lProcess2"/>
    <dgm:cxn modelId="{80379C55-9043-4768-BB5C-72A075EB79EC}" type="presParOf" srcId="{F6DD965E-ADDD-4A13-A729-8E59F4E514B8}" destId="{8662F5CC-ABEA-402F-84DA-5BC76DFA7C06}" srcOrd="2" destOrd="0" presId="urn:microsoft.com/office/officeart/2005/8/layout/lProcess2"/>
    <dgm:cxn modelId="{E6DB8801-F33D-480B-8AF2-2F1D2DC862BA}" type="presParOf" srcId="{F6DD965E-ADDD-4A13-A729-8E59F4E514B8}" destId="{2AC231BD-3EC8-4962-AB35-288D613A26FB}" srcOrd="3" destOrd="0" presId="urn:microsoft.com/office/officeart/2005/8/layout/lProcess2"/>
    <dgm:cxn modelId="{AD97744A-805A-4F8F-878F-FF0D4B84CE00}" type="presParOf" srcId="{F6DD965E-ADDD-4A13-A729-8E59F4E514B8}" destId="{77B5A62B-8042-4585-B23C-1A383F347E38}" srcOrd="4" destOrd="0" presId="urn:microsoft.com/office/officeart/2005/8/layout/lProcess2"/>
    <dgm:cxn modelId="{FB4432BD-CC3C-4A54-BCFB-95110F79485D}" type="presParOf" srcId="{397D2279-42BA-4470-8FE4-3C74D2A63E49}" destId="{268A83EB-FA68-43FB-9F79-02C170485785}" srcOrd="3" destOrd="0" presId="urn:microsoft.com/office/officeart/2005/8/layout/lProcess2"/>
    <dgm:cxn modelId="{61608FDF-4437-43F6-A92B-C5169E65EE1B}" type="presParOf" srcId="{397D2279-42BA-4470-8FE4-3C74D2A63E49}" destId="{D38672B1-BDD4-42A1-A7DE-DA569E69F8A9}" srcOrd="4" destOrd="0" presId="urn:microsoft.com/office/officeart/2005/8/layout/lProcess2"/>
    <dgm:cxn modelId="{2B96528C-B14D-472E-A46E-E01797F269AA}" type="presParOf" srcId="{D38672B1-BDD4-42A1-A7DE-DA569E69F8A9}" destId="{C06FD43A-BF34-4845-B27C-06A55BBD3AFA}" srcOrd="0" destOrd="0" presId="urn:microsoft.com/office/officeart/2005/8/layout/lProcess2"/>
    <dgm:cxn modelId="{5E4EE45B-7CF9-4860-8103-34D5FF5CFFA6}" type="presParOf" srcId="{D38672B1-BDD4-42A1-A7DE-DA569E69F8A9}" destId="{49ED34D2-E0DF-4F08-A59B-3AD49C9B418B}" srcOrd="1" destOrd="0" presId="urn:microsoft.com/office/officeart/2005/8/layout/lProcess2"/>
    <dgm:cxn modelId="{33F96957-EEF3-49FA-B874-4C15B80502D6}" type="presParOf" srcId="{D38672B1-BDD4-42A1-A7DE-DA569E69F8A9}" destId="{B564FD6F-73D8-4364-8855-F9E0D261C292}" srcOrd="2" destOrd="0" presId="urn:microsoft.com/office/officeart/2005/8/layout/lProcess2"/>
    <dgm:cxn modelId="{BF393788-C7BF-4C33-910C-18F58B2F9F51}" type="presParOf" srcId="{B564FD6F-73D8-4364-8855-F9E0D261C292}" destId="{4FD56291-D4D4-4166-985D-6859CF7D4FF5}" srcOrd="0" destOrd="0" presId="urn:microsoft.com/office/officeart/2005/8/layout/lProcess2"/>
    <dgm:cxn modelId="{50CC3E9A-6F13-44F6-A571-6CD7FDECFB40}" type="presParOf" srcId="{4FD56291-D4D4-4166-985D-6859CF7D4FF5}" destId="{C21E6C3F-8EA5-4370-9492-503F0ABA621A}" srcOrd="0" destOrd="0" presId="urn:microsoft.com/office/officeart/2005/8/layout/lProcess2"/>
    <dgm:cxn modelId="{C3B878AA-ADBB-4BE1-9A1B-FFCDAAD91EE7}" type="presParOf" srcId="{4FD56291-D4D4-4166-985D-6859CF7D4FF5}" destId="{69267E2D-2D77-4773-83E0-4664D0A4CD5E}" srcOrd="1" destOrd="0" presId="urn:microsoft.com/office/officeart/2005/8/layout/lProcess2"/>
    <dgm:cxn modelId="{D2539633-7C6F-4998-B696-2F3847102177}" type="presParOf" srcId="{4FD56291-D4D4-4166-985D-6859CF7D4FF5}" destId="{49FC8551-55DD-4306-94D7-3BC767E53F82}" srcOrd="2" destOrd="0" presId="urn:microsoft.com/office/officeart/2005/8/layout/lProcess2"/>
    <dgm:cxn modelId="{DF881FA0-547F-4184-9F79-5BE4E0B2E477}" type="presParOf" srcId="{4FD56291-D4D4-4166-985D-6859CF7D4FF5}" destId="{4B1329A4-345D-4484-A724-6BBD9D4B80B4}" srcOrd="3" destOrd="0" presId="urn:microsoft.com/office/officeart/2005/8/layout/lProcess2"/>
    <dgm:cxn modelId="{CE5DA558-130E-4E79-9CF8-C52242B2294D}" type="presParOf" srcId="{4FD56291-D4D4-4166-985D-6859CF7D4FF5}" destId="{9BAE86A0-11D8-4702-B0A9-D759F00FB94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780C40-6E21-4000-AABB-A6866EAA7856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B4EDC0-0A6D-4DF6-9DBF-41CFCC49C3E8}">
      <dgm:prSet phldrT="[Текст]" custT="1"/>
      <dgm:spPr/>
      <dgm:t>
        <a:bodyPr/>
        <a:lstStyle/>
        <a:p>
          <a:r>
            <a:rPr lang="ru-RU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Разбор случаев домашних родов</a:t>
          </a:r>
          <a:endParaRPr lang="ru-RU" sz="12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0869F1-5C3B-45BA-8B3A-427303F599A2}" type="parTrans" cxnId="{1FE1F46E-00B6-41B0-96C5-FD136A0412D1}">
      <dgm:prSet/>
      <dgm:spPr/>
      <dgm:t>
        <a:bodyPr/>
        <a:lstStyle/>
        <a:p>
          <a:endParaRPr lang="ru-RU" sz="12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370872-6932-449C-8EF5-08CF78B4EC0B}" type="sibTrans" cxnId="{1FE1F46E-00B6-41B0-96C5-FD136A0412D1}">
      <dgm:prSet/>
      <dgm:spPr/>
      <dgm:t>
        <a:bodyPr/>
        <a:lstStyle/>
        <a:p>
          <a:endParaRPr lang="ru-RU" sz="12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D634DA-CBE9-4710-A044-781CB2E4191B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pPr algn="just"/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9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Токсанбай</a:t>
          </a:r>
          <a:r>
            <a:rPr lang="ru-RU" sz="9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Н.Е. 1994г.р., беременность -2, роды -2. Перед родами выяснилось, что беременная переехала на другой адрес- ул. Брусиловского 167-11/84 на территории КГП на ПХВ “ГП №8”, находилась на карантине по КВИ.
Была вызвана бригада СМП но до приезда скорой произошли домашние самопроизвольные роды в сроке 38 недель живым плодом женского пола,  весом 3080гр, рос-51 см. Родильница и ребенок доставлены в ГРД №1.</a:t>
          </a:r>
        </a:p>
        <a:p>
          <a:pPr algn="just"/>
          <a:r>
            <a:rPr lang="ru-RU" sz="9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Причина внебольничных родов – стремительные роды.</a:t>
          </a:r>
          <a:endParaRPr lang="ru-RU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58E22E-5C9D-44D6-AE96-2DBDE08F1E47}" type="parTrans" cxnId="{529BB9E5-8799-4FBA-A21A-00C0C7D1FC60}">
      <dgm:prSet/>
      <dgm:spPr/>
      <dgm:t>
        <a:bodyPr/>
        <a:lstStyle/>
        <a:p>
          <a:endParaRPr lang="ru-RU" sz="12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BCB43E-59F3-4728-A13F-8D39D72B36D0}" type="sibTrans" cxnId="{529BB9E5-8799-4FBA-A21A-00C0C7D1FC60}">
      <dgm:prSet/>
      <dgm:spPr/>
      <dgm:t>
        <a:bodyPr/>
        <a:lstStyle/>
        <a:p>
          <a:endParaRPr lang="ru-RU" sz="12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8C233E-AB61-4AD8-A2A7-418F20F969E0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pPr algn="just"/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9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Карякина В.И. 1985г.р., беременность -3, роды-3. Со  слов  пациентки  без  схваток, практически  без  боли  начались  роды. До  приезда  скорой  помощи  произошли  роды, живым  доношенным  плодом, женского  пола, весом 4000,0 грамм, рост -55 см. Родильница  и  новорожденный  малыш  доставлены  в ГРД №1 </a:t>
          </a:r>
        </a:p>
        <a:p>
          <a:pPr algn="just"/>
          <a:r>
            <a:rPr lang="ru-RU" sz="9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Причина внебольничных родов – стремительные роды.</a:t>
          </a:r>
          <a:endParaRPr lang="ru-RU" sz="9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9DD874-6847-4ABB-8911-130440D519E3}" type="parTrans" cxnId="{8F4F4746-1518-4342-A2A4-59EC2EC29E79}">
      <dgm:prSet/>
      <dgm:spPr/>
      <dgm:t>
        <a:bodyPr/>
        <a:lstStyle/>
        <a:p>
          <a:endParaRPr lang="ru-RU" sz="12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F37D85-FB60-4794-9C93-66BE4F35752F}" type="sibTrans" cxnId="{8F4F4746-1518-4342-A2A4-59EC2EC29E79}">
      <dgm:prSet/>
      <dgm:spPr/>
      <dgm:t>
        <a:bodyPr/>
        <a:lstStyle/>
        <a:p>
          <a:endParaRPr lang="ru-RU" sz="12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B25F18-7E7C-4F21-A40F-396B9CA6CCCB}" type="pres">
      <dgm:prSet presAssocID="{10780C40-6E21-4000-AABB-A6866EAA785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3A360E-7CA1-432E-AFB4-1B54A5974E45}" type="pres">
      <dgm:prSet presAssocID="{26B4EDC0-0A6D-4DF6-9DBF-41CFCC49C3E8}" presName="root" presStyleCnt="0"/>
      <dgm:spPr/>
    </dgm:pt>
    <dgm:pt modelId="{DE893BC9-EE59-4EBC-85C0-E5B2CC12BEA1}" type="pres">
      <dgm:prSet presAssocID="{26B4EDC0-0A6D-4DF6-9DBF-41CFCC49C3E8}" presName="rootComposite" presStyleCnt="0"/>
      <dgm:spPr/>
    </dgm:pt>
    <dgm:pt modelId="{7F0D40BE-1BCA-4175-8D54-A17E72A6FB7F}" type="pres">
      <dgm:prSet presAssocID="{26B4EDC0-0A6D-4DF6-9DBF-41CFCC49C3E8}" presName="rootText" presStyleLbl="node1" presStyleIdx="0" presStyleCnt="1" custScaleX="335673" custScaleY="45853" custLinFactNeighborX="-194" custLinFactNeighborY="-49663"/>
      <dgm:spPr/>
      <dgm:t>
        <a:bodyPr/>
        <a:lstStyle/>
        <a:p>
          <a:endParaRPr lang="ru-RU"/>
        </a:p>
      </dgm:t>
    </dgm:pt>
    <dgm:pt modelId="{C6B8E982-ACAD-481D-9124-7EA550C27DD6}" type="pres">
      <dgm:prSet presAssocID="{26B4EDC0-0A6D-4DF6-9DBF-41CFCC49C3E8}" presName="rootConnector" presStyleLbl="node1" presStyleIdx="0" presStyleCnt="1"/>
      <dgm:spPr/>
      <dgm:t>
        <a:bodyPr/>
        <a:lstStyle/>
        <a:p>
          <a:endParaRPr lang="ru-RU"/>
        </a:p>
      </dgm:t>
    </dgm:pt>
    <dgm:pt modelId="{1FBA143F-A31B-40E1-8A6B-176740A271F5}" type="pres">
      <dgm:prSet presAssocID="{26B4EDC0-0A6D-4DF6-9DBF-41CFCC49C3E8}" presName="childShape" presStyleCnt="0"/>
      <dgm:spPr/>
    </dgm:pt>
    <dgm:pt modelId="{E4215AB5-996A-467D-8B29-DC0F848F4E3B}" type="pres">
      <dgm:prSet presAssocID="{CF58E22E-5C9D-44D6-AE96-2DBDE08F1E47}" presName="Name13" presStyleLbl="parChTrans1D2" presStyleIdx="0" presStyleCnt="2"/>
      <dgm:spPr/>
      <dgm:t>
        <a:bodyPr/>
        <a:lstStyle/>
        <a:p>
          <a:endParaRPr lang="ru-RU"/>
        </a:p>
      </dgm:t>
    </dgm:pt>
    <dgm:pt modelId="{DBB0F2A0-7AB2-426E-8308-51CE70B72CD9}" type="pres">
      <dgm:prSet presAssocID="{12D634DA-CBE9-4710-A044-781CB2E4191B}" presName="childText" presStyleLbl="bgAcc1" presStyleIdx="0" presStyleCnt="2" custScaleX="649786" custScaleY="260597" custLinFactNeighborX="-4676" custLinFactNeighborY="-8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62EAD-B692-4E36-AA97-C2F2387F40A1}" type="pres">
      <dgm:prSet presAssocID="{F19DD874-6847-4ABB-8911-130440D519E3}" presName="Name13" presStyleLbl="parChTrans1D2" presStyleIdx="1" presStyleCnt="2"/>
      <dgm:spPr/>
      <dgm:t>
        <a:bodyPr/>
        <a:lstStyle/>
        <a:p>
          <a:endParaRPr lang="ru-RU"/>
        </a:p>
      </dgm:t>
    </dgm:pt>
    <dgm:pt modelId="{E181E754-F9AB-4C78-8050-57721F9FBC83}" type="pres">
      <dgm:prSet presAssocID="{9E8C233E-AB61-4AD8-A2A7-418F20F969E0}" presName="childText" presStyleLbl="bgAcc1" presStyleIdx="1" presStyleCnt="2" custScaleX="653816" custScaleY="186553" custLinFactNeighborX="-6565" custLinFactNeighborY="-12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4F4746-1518-4342-A2A4-59EC2EC29E79}" srcId="{26B4EDC0-0A6D-4DF6-9DBF-41CFCC49C3E8}" destId="{9E8C233E-AB61-4AD8-A2A7-418F20F969E0}" srcOrd="1" destOrd="0" parTransId="{F19DD874-6847-4ABB-8911-130440D519E3}" sibTransId="{8AF37D85-FB60-4794-9C93-66BE4F35752F}"/>
    <dgm:cxn modelId="{1A73B676-D755-4DE1-92E6-6FF81772CA25}" type="presOf" srcId="{12D634DA-CBE9-4710-A044-781CB2E4191B}" destId="{DBB0F2A0-7AB2-426E-8308-51CE70B72CD9}" srcOrd="0" destOrd="0" presId="urn:microsoft.com/office/officeart/2005/8/layout/hierarchy3"/>
    <dgm:cxn modelId="{BAA731C4-0FB1-4F3C-9B24-ACEBB1420F0E}" type="presOf" srcId="{9E8C233E-AB61-4AD8-A2A7-418F20F969E0}" destId="{E181E754-F9AB-4C78-8050-57721F9FBC83}" srcOrd="0" destOrd="0" presId="urn:microsoft.com/office/officeart/2005/8/layout/hierarchy3"/>
    <dgm:cxn modelId="{1FE1F46E-00B6-41B0-96C5-FD136A0412D1}" srcId="{10780C40-6E21-4000-AABB-A6866EAA7856}" destId="{26B4EDC0-0A6D-4DF6-9DBF-41CFCC49C3E8}" srcOrd="0" destOrd="0" parTransId="{EC0869F1-5C3B-45BA-8B3A-427303F599A2}" sibTransId="{F6370872-6932-449C-8EF5-08CF78B4EC0B}"/>
    <dgm:cxn modelId="{F2C2A383-DFCC-4B82-8CDF-218F36D20DE7}" type="presOf" srcId="{26B4EDC0-0A6D-4DF6-9DBF-41CFCC49C3E8}" destId="{C6B8E982-ACAD-481D-9124-7EA550C27DD6}" srcOrd="1" destOrd="0" presId="urn:microsoft.com/office/officeart/2005/8/layout/hierarchy3"/>
    <dgm:cxn modelId="{CEB68D14-6618-498A-9AA5-93C6C04D4919}" type="presOf" srcId="{CF58E22E-5C9D-44D6-AE96-2DBDE08F1E47}" destId="{E4215AB5-996A-467D-8B29-DC0F848F4E3B}" srcOrd="0" destOrd="0" presId="urn:microsoft.com/office/officeart/2005/8/layout/hierarchy3"/>
    <dgm:cxn modelId="{0ED6F722-5C5A-430E-A0DA-F713A1629015}" type="presOf" srcId="{26B4EDC0-0A6D-4DF6-9DBF-41CFCC49C3E8}" destId="{7F0D40BE-1BCA-4175-8D54-A17E72A6FB7F}" srcOrd="0" destOrd="0" presId="urn:microsoft.com/office/officeart/2005/8/layout/hierarchy3"/>
    <dgm:cxn modelId="{A255C150-6B5F-4AAD-B2B9-5E52902ED2AA}" type="presOf" srcId="{F19DD874-6847-4ABB-8911-130440D519E3}" destId="{E0C62EAD-B692-4E36-AA97-C2F2387F40A1}" srcOrd="0" destOrd="0" presId="urn:microsoft.com/office/officeart/2005/8/layout/hierarchy3"/>
    <dgm:cxn modelId="{8195F539-7929-4A4A-A40F-FB40E535E1DF}" type="presOf" srcId="{10780C40-6E21-4000-AABB-A6866EAA7856}" destId="{D1B25F18-7E7C-4F21-A40F-396B9CA6CCCB}" srcOrd="0" destOrd="0" presId="urn:microsoft.com/office/officeart/2005/8/layout/hierarchy3"/>
    <dgm:cxn modelId="{529BB9E5-8799-4FBA-A21A-00C0C7D1FC60}" srcId="{26B4EDC0-0A6D-4DF6-9DBF-41CFCC49C3E8}" destId="{12D634DA-CBE9-4710-A044-781CB2E4191B}" srcOrd="0" destOrd="0" parTransId="{CF58E22E-5C9D-44D6-AE96-2DBDE08F1E47}" sibTransId="{E8BCB43E-59F3-4728-A13F-8D39D72B36D0}"/>
    <dgm:cxn modelId="{2F88BE2C-A5CD-403E-960E-82FBE2D8FDE1}" type="presParOf" srcId="{D1B25F18-7E7C-4F21-A40F-396B9CA6CCCB}" destId="{3A3A360E-7CA1-432E-AFB4-1B54A5974E45}" srcOrd="0" destOrd="0" presId="urn:microsoft.com/office/officeart/2005/8/layout/hierarchy3"/>
    <dgm:cxn modelId="{7478492E-AFC3-4B19-86E0-302063F4A21D}" type="presParOf" srcId="{3A3A360E-7CA1-432E-AFB4-1B54A5974E45}" destId="{DE893BC9-EE59-4EBC-85C0-E5B2CC12BEA1}" srcOrd="0" destOrd="0" presId="urn:microsoft.com/office/officeart/2005/8/layout/hierarchy3"/>
    <dgm:cxn modelId="{F2FD6638-404B-4DAB-BD45-54A943298CD7}" type="presParOf" srcId="{DE893BC9-EE59-4EBC-85C0-E5B2CC12BEA1}" destId="{7F0D40BE-1BCA-4175-8D54-A17E72A6FB7F}" srcOrd="0" destOrd="0" presId="urn:microsoft.com/office/officeart/2005/8/layout/hierarchy3"/>
    <dgm:cxn modelId="{5905D53E-D6BB-40D3-AB71-F7FC21261161}" type="presParOf" srcId="{DE893BC9-EE59-4EBC-85C0-E5B2CC12BEA1}" destId="{C6B8E982-ACAD-481D-9124-7EA550C27DD6}" srcOrd="1" destOrd="0" presId="urn:microsoft.com/office/officeart/2005/8/layout/hierarchy3"/>
    <dgm:cxn modelId="{7D8A319C-8EF0-4616-8F88-8510A64A5647}" type="presParOf" srcId="{3A3A360E-7CA1-432E-AFB4-1B54A5974E45}" destId="{1FBA143F-A31B-40E1-8A6B-176740A271F5}" srcOrd="1" destOrd="0" presId="urn:microsoft.com/office/officeart/2005/8/layout/hierarchy3"/>
    <dgm:cxn modelId="{80C76980-B491-42C6-82FC-B9B6F23FDED0}" type="presParOf" srcId="{1FBA143F-A31B-40E1-8A6B-176740A271F5}" destId="{E4215AB5-996A-467D-8B29-DC0F848F4E3B}" srcOrd="0" destOrd="0" presId="urn:microsoft.com/office/officeart/2005/8/layout/hierarchy3"/>
    <dgm:cxn modelId="{9961266F-B227-44A3-93BD-86C72901532C}" type="presParOf" srcId="{1FBA143F-A31B-40E1-8A6B-176740A271F5}" destId="{DBB0F2A0-7AB2-426E-8308-51CE70B72CD9}" srcOrd="1" destOrd="0" presId="urn:microsoft.com/office/officeart/2005/8/layout/hierarchy3"/>
    <dgm:cxn modelId="{F32B268D-C41B-42B8-885E-7EB14A9F39CB}" type="presParOf" srcId="{1FBA143F-A31B-40E1-8A6B-176740A271F5}" destId="{E0C62EAD-B692-4E36-AA97-C2F2387F40A1}" srcOrd="2" destOrd="0" presId="urn:microsoft.com/office/officeart/2005/8/layout/hierarchy3"/>
    <dgm:cxn modelId="{32778343-7D6F-4433-9972-01574E43921A}" type="presParOf" srcId="{1FBA143F-A31B-40E1-8A6B-176740A271F5}" destId="{E181E754-F9AB-4C78-8050-57721F9FBC8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A2C1A1-C963-4C88-862E-F08C761ECF64}" type="doc">
      <dgm:prSet loTypeId="urn:microsoft.com/office/officeart/2005/8/layout/process3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BA3DAC6-8DFE-4AD2-B4D1-84EDBB58C9D9}">
      <dgm:prSet phldrT="[Текст]" custT="1"/>
      <dgm:spPr/>
      <dgm:t>
        <a:bodyPr/>
        <a:lstStyle/>
        <a:p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по ЖФВ</a:t>
          </a:r>
        </a:p>
        <a:p>
          <a:endParaRPr lang="ru-RU" sz="900" dirty="0"/>
        </a:p>
      </dgm:t>
    </dgm:pt>
    <dgm:pt modelId="{2CD40000-2D02-4DD7-98C7-59C1D0B41610}" type="parTrans" cxnId="{03A9EB21-9A36-4A49-995C-5776B7A85C89}">
      <dgm:prSet/>
      <dgm:spPr/>
      <dgm:t>
        <a:bodyPr/>
        <a:lstStyle/>
        <a:p>
          <a:endParaRPr lang="ru-RU"/>
        </a:p>
      </dgm:t>
    </dgm:pt>
    <dgm:pt modelId="{E8CA5C1B-453D-48A0-AC6D-118D0D1188C0}" type="sibTrans" cxnId="{03A9EB21-9A36-4A49-995C-5776B7A85C89}">
      <dgm:prSet/>
      <dgm:spPr/>
      <dgm:t>
        <a:bodyPr/>
        <a:lstStyle/>
        <a:p>
          <a:endParaRPr lang="ru-RU"/>
        </a:p>
      </dgm:t>
    </dgm:pt>
    <dgm:pt modelId="{D21D4699-45C4-465E-817F-0685F97A0934}">
      <dgm:prSet phldrT="[Текст]"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ЖФВ  - 16653, из них с ЭГЗ – 1217, 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в.т.ч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с АПП – 155. </a:t>
          </a:r>
          <a:endParaRPr lang="ru-RU" dirty="0"/>
        </a:p>
      </dgm:t>
    </dgm:pt>
    <dgm:pt modelId="{31DFA805-3906-48E8-9DC1-AA222FD09D39}" type="parTrans" cxnId="{6D3AD542-8A0C-41FA-905B-3032F14D402D}">
      <dgm:prSet/>
      <dgm:spPr/>
      <dgm:t>
        <a:bodyPr/>
        <a:lstStyle/>
        <a:p>
          <a:endParaRPr lang="ru-RU"/>
        </a:p>
      </dgm:t>
    </dgm:pt>
    <dgm:pt modelId="{15E67A14-B3C1-43C2-B6BA-72ED7E0D478A}" type="sibTrans" cxnId="{6D3AD542-8A0C-41FA-905B-3032F14D402D}">
      <dgm:prSet/>
      <dgm:spPr/>
      <dgm:t>
        <a:bodyPr/>
        <a:lstStyle/>
        <a:p>
          <a:endParaRPr lang="ru-RU"/>
        </a:p>
      </dgm:t>
    </dgm:pt>
    <dgm:pt modelId="{89A2EC0B-4B62-4289-B376-583115A03FCF}">
      <dgm:prSet phldrT="[Текст]" custT="1"/>
      <dgm:spPr/>
      <dgm:t>
        <a:bodyPr/>
        <a:lstStyle/>
        <a:p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по беременным</a:t>
          </a:r>
          <a:endParaRPr lang="ru-RU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0873FE-6E4E-47EC-B32D-0B2EAD281403}" type="parTrans" cxnId="{474F8EF0-5B90-4A98-AC74-4397832D62DE}">
      <dgm:prSet/>
      <dgm:spPr/>
      <dgm:t>
        <a:bodyPr/>
        <a:lstStyle/>
        <a:p>
          <a:endParaRPr lang="ru-RU"/>
        </a:p>
      </dgm:t>
    </dgm:pt>
    <dgm:pt modelId="{E8E984DF-826F-4981-BEEA-329441F04055}" type="sibTrans" cxnId="{474F8EF0-5B90-4A98-AC74-4397832D62DE}">
      <dgm:prSet/>
      <dgm:spPr/>
      <dgm:t>
        <a:bodyPr/>
        <a:lstStyle/>
        <a:p>
          <a:endParaRPr lang="ru-RU"/>
        </a:p>
      </dgm:t>
    </dgm:pt>
    <dgm:pt modelId="{9E059314-3D91-454F-87DA-24DBDEE708E7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Оздоровление ЖФВ составляет – 96% (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абс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16001)  </a:t>
          </a:r>
          <a:endParaRPr lang="ru-RU" dirty="0"/>
        </a:p>
      </dgm:t>
    </dgm:pt>
    <dgm:pt modelId="{695218A4-87CD-4ACB-84D1-AA4523F88A07}" type="parTrans" cxnId="{244C085A-0C68-4077-8DB1-C21802025F03}">
      <dgm:prSet/>
      <dgm:spPr/>
      <dgm:t>
        <a:bodyPr/>
        <a:lstStyle/>
        <a:p>
          <a:endParaRPr lang="ru-RU"/>
        </a:p>
      </dgm:t>
    </dgm:pt>
    <dgm:pt modelId="{011E45AC-1D2A-44ED-8200-532F1F2FD49A}" type="sibTrans" cxnId="{244C085A-0C68-4077-8DB1-C21802025F03}">
      <dgm:prSet/>
      <dgm:spPr/>
      <dgm:t>
        <a:bodyPr/>
        <a:lstStyle/>
        <a:p>
          <a:endParaRPr lang="ru-RU"/>
        </a:p>
      </dgm:t>
    </dgm:pt>
    <dgm:pt modelId="{477312CF-B8D1-4BC3-A20D-7364BE91D406}">
      <dgm:prSet phldrT="[Текст]"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Охвачены контрацепции – 100%, </a:t>
          </a:r>
          <a:endParaRPr lang="ru-RU" dirty="0"/>
        </a:p>
      </dgm:t>
    </dgm:pt>
    <dgm:pt modelId="{F968EA4B-E2EA-4A97-8576-6C961504C956}" type="parTrans" cxnId="{C221A044-773D-4131-82DC-BFA7A04B0A6C}">
      <dgm:prSet/>
      <dgm:spPr/>
      <dgm:t>
        <a:bodyPr/>
        <a:lstStyle/>
        <a:p>
          <a:endParaRPr lang="ru-RU"/>
        </a:p>
      </dgm:t>
    </dgm:pt>
    <dgm:pt modelId="{CF1B950B-F1D9-4DCC-87A3-1FE329F7C4C1}" type="sibTrans" cxnId="{C221A044-773D-4131-82DC-BFA7A04B0A6C}">
      <dgm:prSet/>
      <dgm:spPr/>
      <dgm:t>
        <a:bodyPr/>
        <a:lstStyle/>
        <a:p>
          <a:endParaRPr lang="ru-RU"/>
        </a:p>
      </dgm:t>
    </dgm:pt>
    <dgm:pt modelId="{6FB0CB13-FF3D-47CC-B3E5-451788351D8D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состоят на учете по беременности на 31.12.2022г.  – 406 женщин,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в.т.ч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с ЭГЗ - 35, из них с  АПП – 2</a:t>
          </a:r>
          <a:endParaRPr lang="ru-RU" dirty="0"/>
        </a:p>
      </dgm:t>
    </dgm:pt>
    <dgm:pt modelId="{29C36A2B-F258-45CE-8FD4-78C53C5FA7BD}" type="parTrans" cxnId="{BCD0FC0B-5B58-4271-9481-540AFC8A1388}">
      <dgm:prSet/>
      <dgm:spPr/>
      <dgm:t>
        <a:bodyPr/>
        <a:lstStyle/>
        <a:p>
          <a:endParaRPr lang="ru-RU"/>
        </a:p>
      </dgm:t>
    </dgm:pt>
    <dgm:pt modelId="{1A9737E1-A804-42EC-AF3D-E8887B29DE71}" type="sibTrans" cxnId="{BCD0FC0B-5B58-4271-9481-540AFC8A1388}">
      <dgm:prSet/>
      <dgm:spPr/>
      <dgm:t>
        <a:bodyPr/>
        <a:lstStyle/>
        <a:p>
          <a:endParaRPr lang="ru-RU"/>
        </a:p>
      </dgm:t>
    </dgm:pt>
    <dgm:pt modelId="{11B972D9-C060-4C62-B3DB-7E64EB7504F8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Айдынбаева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А. – беременность 16 недель, </a:t>
          </a:r>
          <a:r>
            <a:rPr lang="en-US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cr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молочной железы </a:t>
          </a:r>
          <a:r>
            <a: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 b </a:t>
          </a:r>
          <a:r>
            <a:rPr lang="kk-KZ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стадии</a:t>
          </a:r>
          <a:endParaRPr lang="ru-RU" dirty="0"/>
        </a:p>
      </dgm:t>
    </dgm:pt>
    <dgm:pt modelId="{22142157-1081-49EC-A699-B55469144857}" type="parTrans" cxnId="{2AA2D247-D90F-449F-A35B-721F31738528}">
      <dgm:prSet/>
      <dgm:spPr/>
      <dgm:t>
        <a:bodyPr/>
        <a:lstStyle/>
        <a:p>
          <a:endParaRPr lang="ru-RU"/>
        </a:p>
      </dgm:t>
    </dgm:pt>
    <dgm:pt modelId="{924B2B6C-A866-4CE7-85AE-61C5AEA2DF54}" type="sibTrans" cxnId="{2AA2D247-D90F-449F-A35B-721F31738528}">
      <dgm:prSet/>
      <dgm:spPr/>
      <dgm:t>
        <a:bodyPr/>
        <a:lstStyle/>
        <a:p>
          <a:endParaRPr lang="ru-RU"/>
        </a:p>
      </dgm:t>
    </dgm:pt>
    <dgm:pt modelId="{827BA719-4C49-4D79-80FE-B0F82EA3A82A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Кавказова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Е. – Беременность 34 недель, параноидная шизофрения. </a:t>
          </a:r>
          <a:endParaRPr lang="ru-RU" dirty="0"/>
        </a:p>
      </dgm:t>
    </dgm:pt>
    <dgm:pt modelId="{33589DED-FDD0-4ABF-888F-DEEF946C4641}" type="parTrans" cxnId="{7A302680-F906-4C5F-8392-1130B66A43E6}">
      <dgm:prSet/>
      <dgm:spPr/>
      <dgm:t>
        <a:bodyPr/>
        <a:lstStyle/>
        <a:p>
          <a:endParaRPr lang="ru-RU"/>
        </a:p>
      </dgm:t>
    </dgm:pt>
    <dgm:pt modelId="{21D0D396-3B5B-4750-AE58-3AB65315DD4F}" type="sibTrans" cxnId="{7A302680-F906-4C5F-8392-1130B66A43E6}">
      <dgm:prSet/>
      <dgm:spPr/>
      <dgm:t>
        <a:bodyPr/>
        <a:lstStyle/>
        <a:p>
          <a:endParaRPr lang="ru-RU"/>
        </a:p>
      </dgm:t>
    </dgm:pt>
    <dgm:pt modelId="{405B10B9-A777-4875-9F7C-812CD0BFC759}" type="pres">
      <dgm:prSet presAssocID="{CAA2C1A1-C963-4C88-862E-F08C761ECF6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4FAE00-16C3-4F6D-9008-9B48C7FCE33D}" type="pres">
      <dgm:prSet presAssocID="{1BA3DAC6-8DFE-4AD2-B4D1-84EDBB58C9D9}" presName="composite" presStyleCnt="0"/>
      <dgm:spPr/>
    </dgm:pt>
    <dgm:pt modelId="{D9F3E1B2-FA5C-4C9E-AEEC-15F32795F160}" type="pres">
      <dgm:prSet presAssocID="{1BA3DAC6-8DFE-4AD2-B4D1-84EDBB58C9D9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BB182-33BD-4FD3-B2D4-B0B365BC0057}" type="pres">
      <dgm:prSet presAssocID="{1BA3DAC6-8DFE-4AD2-B4D1-84EDBB58C9D9}" presName="parSh" presStyleLbl="node1" presStyleIdx="0" presStyleCnt="2" custLinFactNeighborX="-718" custLinFactNeighborY="-3263"/>
      <dgm:spPr/>
      <dgm:t>
        <a:bodyPr/>
        <a:lstStyle/>
        <a:p>
          <a:endParaRPr lang="ru-RU"/>
        </a:p>
      </dgm:t>
    </dgm:pt>
    <dgm:pt modelId="{8B0BFA03-7257-449C-9F31-C6BCD0D83F19}" type="pres">
      <dgm:prSet presAssocID="{1BA3DAC6-8DFE-4AD2-B4D1-84EDBB58C9D9}" presName="desTx" presStyleLbl="fgAcc1" presStyleIdx="0" presStyleCnt="2" custScaleY="74962" custLinFactNeighborX="-4130" custLinFactNeighborY="-16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15E56-D583-41F8-8CC2-3423B97EE140}" type="pres">
      <dgm:prSet presAssocID="{E8CA5C1B-453D-48A0-AC6D-118D0D1188C0}" presName="sibTrans" presStyleLbl="sibTrans2D1" presStyleIdx="0" presStyleCnt="1" custLinFactNeighborX="10529" custLinFactNeighborY="20306"/>
      <dgm:spPr/>
      <dgm:t>
        <a:bodyPr/>
        <a:lstStyle/>
        <a:p>
          <a:endParaRPr lang="ru-RU"/>
        </a:p>
      </dgm:t>
    </dgm:pt>
    <dgm:pt modelId="{B0567298-FA87-4615-8378-0B6C4E7EC139}" type="pres">
      <dgm:prSet presAssocID="{E8CA5C1B-453D-48A0-AC6D-118D0D1188C0}" presName="connTx" presStyleLbl="sibTrans2D1" presStyleIdx="0" presStyleCnt="1"/>
      <dgm:spPr/>
      <dgm:t>
        <a:bodyPr/>
        <a:lstStyle/>
        <a:p>
          <a:endParaRPr lang="ru-RU"/>
        </a:p>
      </dgm:t>
    </dgm:pt>
    <dgm:pt modelId="{7FF343A1-C820-477D-AE82-5B94390F9A4D}" type="pres">
      <dgm:prSet presAssocID="{89A2EC0B-4B62-4289-B376-583115A03FCF}" presName="composite" presStyleCnt="0"/>
      <dgm:spPr/>
    </dgm:pt>
    <dgm:pt modelId="{B0B63908-0A7A-43DE-AF62-435C9B187144}" type="pres">
      <dgm:prSet presAssocID="{89A2EC0B-4B62-4289-B376-583115A03FCF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03004-8E55-45C4-988E-AFFBEA20C0D3}" type="pres">
      <dgm:prSet presAssocID="{89A2EC0B-4B62-4289-B376-583115A03FCF}" presName="parSh" presStyleLbl="node1" presStyleIdx="1" presStyleCnt="2" custLinFactNeighborX="3916" custLinFactNeighborY="10464"/>
      <dgm:spPr/>
      <dgm:t>
        <a:bodyPr/>
        <a:lstStyle/>
        <a:p>
          <a:endParaRPr lang="ru-RU"/>
        </a:p>
      </dgm:t>
    </dgm:pt>
    <dgm:pt modelId="{E03D1C26-68BC-4B1E-896A-879AB554AEE5}" type="pres">
      <dgm:prSet presAssocID="{89A2EC0B-4B62-4289-B376-583115A03FCF}" presName="desTx" presStyleLbl="fgAcc1" presStyleIdx="1" presStyleCnt="2" custScaleY="84206" custLinFactNeighborX="-1907" custLinFactNeighborY="-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489301-2D29-4479-93B2-2051D13F2AA9}" type="presOf" srcId="{477312CF-B8D1-4BC3-A20D-7364BE91D406}" destId="{8B0BFA03-7257-449C-9F31-C6BCD0D83F19}" srcOrd="0" destOrd="1" presId="urn:microsoft.com/office/officeart/2005/8/layout/process3"/>
    <dgm:cxn modelId="{03A9EB21-9A36-4A49-995C-5776B7A85C89}" srcId="{CAA2C1A1-C963-4C88-862E-F08C761ECF64}" destId="{1BA3DAC6-8DFE-4AD2-B4D1-84EDBB58C9D9}" srcOrd="0" destOrd="0" parTransId="{2CD40000-2D02-4DD7-98C7-59C1D0B41610}" sibTransId="{E8CA5C1B-453D-48A0-AC6D-118D0D1188C0}"/>
    <dgm:cxn modelId="{244C085A-0C68-4077-8DB1-C21802025F03}" srcId="{1BA3DAC6-8DFE-4AD2-B4D1-84EDBB58C9D9}" destId="{9E059314-3D91-454F-87DA-24DBDEE708E7}" srcOrd="2" destOrd="0" parTransId="{695218A4-87CD-4ACB-84D1-AA4523F88A07}" sibTransId="{011E45AC-1D2A-44ED-8200-532F1F2FD49A}"/>
    <dgm:cxn modelId="{66431E60-F8A9-4C00-B136-FBF8AD20CBE8}" type="presOf" srcId="{6FB0CB13-FF3D-47CC-B3E5-451788351D8D}" destId="{E03D1C26-68BC-4B1E-896A-879AB554AEE5}" srcOrd="0" destOrd="0" presId="urn:microsoft.com/office/officeart/2005/8/layout/process3"/>
    <dgm:cxn modelId="{C221A044-773D-4131-82DC-BFA7A04B0A6C}" srcId="{1BA3DAC6-8DFE-4AD2-B4D1-84EDBB58C9D9}" destId="{477312CF-B8D1-4BC3-A20D-7364BE91D406}" srcOrd="1" destOrd="0" parTransId="{F968EA4B-E2EA-4A97-8576-6C961504C956}" sibTransId="{CF1B950B-F1D9-4DCC-87A3-1FE329F7C4C1}"/>
    <dgm:cxn modelId="{474F8EF0-5B90-4A98-AC74-4397832D62DE}" srcId="{CAA2C1A1-C963-4C88-862E-F08C761ECF64}" destId="{89A2EC0B-4B62-4289-B376-583115A03FCF}" srcOrd="1" destOrd="0" parTransId="{A30873FE-6E4E-47EC-B32D-0B2EAD281403}" sibTransId="{E8E984DF-826F-4981-BEEA-329441F04055}"/>
    <dgm:cxn modelId="{2AA2D247-D90F-449F-A35B-721F31738528}" srcId="{89A2EC0B-4B62-4289-B376-583115A03FCF}" destId="{11B972D9-C060-4C62-B3DB-7E64EB7504F8}" srcOrd="1" destOrd="0" parTransId="{22142157-1081-49EC-A699-B55469144857}" sibTransId="{924B2B6C-A866-4CE7-85AE-61C5AEA2DF54}"/>
    <dgm:cxn modelId="{D852788F-DCB5-4DCE-B3DF-63348FAA02B4}" type="presOf" srcId="{E8CA5C1B-453D-48A0-AC6D-118D0D1188C0}" destId="{B0567298-FA87-4615-8378-0B6C4E7EC139}" srcOrd="1" destOrd="0" presId="urn:microsoft.com/office/officeart/2005/8/layout/process3"/>
    <dgm:cxn modelId="{F82ABDBD-01B8-466A-AEB2-23CCE6BB2B6A}" type="presOf" srcId="{CAA2C1A1-C963-4C88-862E-F08C761ECF64}" destId="{405B10B9-A777-4875-9F7C-812CD0BFC759}" srcOrd="0" destOrd="0" presId="urn:microsoft.com/office/officeart/2005/8/layout/process3"/>
    <dgm:cxn modelId="{51B6B704-3B78-442C-A664-3BCE6A21B7F3}" type="presOf" srcId="{89A2EC0B-4B62-4289-B376-583115A03FCF}" destId="{B0B63908-0A7A-43DE-AF62-435C9B187144}" srcOrd="0" destOrd="0" presId="urn:microsoft.com/office/officeart/2005/8/layout/process3"/>
    <dgm:cxn modelId="{E34A852B-248E-4626-84A9-0465F5300876}" type="presOf" srcId="{D21D4699-45C4-465E-817F-0685F97A0934}" destId="{8B0BFA03-7257-449C-9F31-C6BCD0D83F19}" srcOrd="0" destOrd="0" presId="urn:microsoft.com/office/officeart/2005/8/layout/process3"/>
    <dgm:cxn modelId="{373103E7-40C4-4E7B-9B60-EB85FD9E2E57}" type="presOf" srcId="{1BA3DAC6-8DFE-4AD2-B4D1-84EDBB58C9D9}" destId="{D9F3E1B2-FA5C-4C9E-AEEC-15F32795F160}" srcOrd="0" destOrd="0" presId="urn:microsoft.com/office/officeart/2005/8/layout/process3"/>
    <dgm:cxn modelId="{37750765-36A6-41B4-9253-C4FF308A10B2}" type="presOf" srcId="{9E059314-3D91-454F-87DA-24DBDEE708E7}" destId="{8B0BFA03-7257-449C-9F31-C6BCD0D83F19}" srcOrd="0" destOrd="2" presId="urn:microsoft.com/office/officeart/2005/8/layout/process3"/>
    <dgm:cxn modelId="{6D3AD542-8A0C-41FA-905B-3032F14D402D}" srcId="{1BA3DAC6-8DFE-4AD2-B4D1-84EDBB58C9D9}" destId="{D21D4699-45C4-465E-817F-0685F97A0934}" srcOrd="0" destOrd="0" parTransId="{31DFA805-3906-48E8-9DC1-AA222FD09D39}" sibTransId="{15E67A14-B3C1-43C2-B6BA-72ED7E0D478A}"/>
    <dgm:cxn modelId="{FA05A76E-B92E-45A7-918F-357AE82AF746}" type="presOf" srcId="{89A2EC0B-4B62-4289-B376-583115A03FCF}" destId="{DC403004-8E55-45C4-988E-AFFBEA20C0D3}" srcOrd="1" destOrd="0" presId="urn:microsoft.com/office/officeart/2005/8/layout/process3"/>
    <dgm:cxn modelId="{42174356-4720-4CA2-BD13-847A35D18CCE}" type="presOf" srcId="{11B972D9-C060-4C62-B3DB-7E64EB7504F8}" destId="{E03D1C26-68BC-4B1E-896A-879AB554AEE5}" srcOrd="0" destOrd="1" presId="urn:microsoft.com/office/officeart/2005/8/layout/process3"/>
    <dgm:cxn modelId="{B00D5002-1A3A-4082-BEED-190415FBEA73}" type="presOf" srcId="{E8CA5C1B-453D-48A0-AC6D-118D0D1188C0}" destId="{2AB15E56-D583-41F8-8CC2-3423B97EE140}" srcOrd="0" destOrd="0" presId="urn:microsoft.com/office/officeart/2005/8/layout/process3"/>
    <dgm:cxn modelId="{B0FCAEDF-9637-4DB1-9456-C2556C9E2102}" type="presOf" srcId="{827BA719-4C49-4D79-80FE-B0F82EA3A82A}" destId="{E03D1C26-68BC-4B1E-896A-879AB554AEE5}" srcOrd="0" destOrd="2" presId="urn:microsoft.com/office/officeart/2005/8/layout/process3"/>
    <dgm:cxn modelId="{DF346CEC-6086-4775-8355-FDD890DD0E8D}" type="presOf" srcId="{1BA3DAC6-8DFE-4AD2-B4D1-84EDBB58C9D9}" destId="{FD2BB182-33BD-4FD3-B2D4-B0B365BC0057}" srcOrd="1" destOrd="0" presId="urn:microsoft.com/office/officeart/2005/8/layout/process3"/>
    <dgm:cxn modelId="{BCD0FC0B-5B58-4271-9481-540AFC8A1388}" srcId="{89A2EC0B-4B62-4289-B376-583115A03FCF}" destId="{6FB0CB13-FF3D-47CC-B3E5-451788351D8D}" srcOrd="0" destOrd="0" parTransId="{29C36A2B-F258-45CE-8FD4-78C53C5FA7BD}" sibTransId="{1A9737E1-A804-42EC-AF3D-E8887B29DE71}"/>
    <dgm:cxn modelId="{7A302680-F906-4C5F-8392-1130B66A43E6}" srcId="{89A2EC0B-4B62-4289-B376-583115A03FCF}" destId="{827BA719-4C49-4D79-80FE-B0F82EA3A82A}" srcOrd="2" destOrd="0" parTransId="{33589DED-FDD0-4ABF-888F-DEEF946C4641}" sibTransId="{21D0D396-3B5B-4750-AE58-3AB65315DD4F}"/>
    <dgm:cxn modelId="{FE1D2F91-CB13-42A0-800B-E30B99383018}" type="presParOf" srcId="{405B10B9-A777-4875-9F7C-812CD0BFC759}" destId="{5E4FAE00-16C3-4F6D-9008-9B48C7FCE33D}" srcOrd="0" destOrd="0" presId="urn:microsoft.com/office/officeart/2005/8/layout/process3"/>
    <dgm:cxn modelId="{F0A3F483-8474-48CD-BD87-419C87423CE7}" type="presParOf" srcId="{5E4FAE00-16C3-4F6D-9008-9B48C7FCE33D}" destId="{D9F3E1B2-FA5C-4C9E-AEEC-15F32795F160}" srcOrd="0" destOrd="0" presId="urn:microsoft.com/office/officeart/2005/8/layout/process3"/>
    <dgm:cxn modelId="{73B7C71C-8A16-4CC2-B530-518CB771F1BF}" type="presParOf" srcId="{5E4FAE00-16C3-4F6D-9008-9B48C7FCE33D}" destId="{FD2BB182-33BD-4FD3-B2D4-B0B365BC0057}" srcOrd="1" destOrd="0" presId="urn:microsoft.com/office/officeart/2005/8/layout/process3"/>
    <dgm:cxn modelId="{11279826-593D-408E-AA2E-8552BA88AF76}" type="presParOf" srcId="{5E4FAE00-16C3-4F6D-9008-9B48C7FCE33D}" destId="{8B0BFA03-7257-449C-9F31-C6BCD0D83F19}" srcOrd="2" destOrd="0" presId="urn:microsoft.com/office/officeart/2005/8/layout/process3"/>
    <dgm:cxn modelId="{BDA075C1-AEDA-4377-B339-C8EE7F892B33}" type="presParOf" srcId="{405B10B9-A777-4875-9F7C-812CD0BFC759}" destId="{2AB15E56-D583-41F8-8CC2-3423B97EE140}" srcOrd="1" destOrd="0" presId="urn:microsoft.com/office/officeart/2005/8/layout/process3"/>
    <dgm:cxn modelId="{43E1A2E4-2A07-4566-9DE2-89A1B9EA7A21}" type="presParOf" srcId="{2AB15E56-D583-41F8-8CC2-3423B97EE140}" destId="{B0567298-FA87-4615-8378-0B6C4E7EC139}" srcOrd="0" destOrd="0" presId="urn:microsoft.com/office/officeart/2005/8/layout/process3"/>
    <dgm:cxn modelId="{9E2D144B-D181-400A-B799-CD4702F2AB9E}" type="presParOf" srcId="{405B10B9-A777-4875-9F7C-812CD0BFC759}" destId="{7FF343A1-C820-477D-AE82-5B94390F9A4D}" srcOrd="2" destOrd="0" presId="urn:microsoft.com/office/officeart/2005/8/layout/process3"/>
    <dgm:cxn modelId="{CE33F1D4-6BCB-4874-A1E6-A8A8899D3564}" type="presParOf" srcId="{7FF343A1-C820-477D-AE82-5B94390F9A4D}" destId="{B0B63908-0A7A-43DE-AF62-435C9B187144}" srcOrd="0" destOrd="0" presId="urn:microsoft.com/office/officeart/2005/8/layout/process3"/>
    <dgm:cxn modelId="{659C7FFE-3366-4292-B106-74C8534323EA}" type="presParOf" srcId="{7FF343A1-C820-477D-AE82-5B94390F9A4D}" destId="{DC403004-8E55-45C4-988E-AFFBEA20C0D3}" srcOrd="1" destOrd="0" presId="urn:microsoft.com/office/officeart/2005/8/layout/process3"/>
    <dgm:cxn modelId="{94905A89-2684-4E4D-A97C-DD1181970486}" type="presParOf" srcId="{7FF343A1-C820-477D-AE82-5B94390F9A4D}" destId="{E03D1C26-68BC-4B1E-896A-879AB554AEE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9247DA-6802-4D3B-A128-6432C87CA04B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9F08C9-C849-4A28-A80D-3F8601FE35C4}">
      <dgm:prSet phldrT="[Текст]" custT="1"/>
      <dgm:spPr/>
      <dgm:t>
        <a:bodyPr/>
        <a:lstStyle/>
        <a:p>
          <a:r>
            <a:rPr lang="ru-RU" sz="11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Касымбеков</a:t>
          </a:r>
          <a:r>
            <a:rPr lang="ru-RU" sz="11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1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(мальчик) 28.02.2022г, вес 932,0гр, рост -38 см,</a:t>
          </a:r>
        </a:p>
        <a:p>
          <a:r>
            <a:rPr lang="ru-RU" sz="11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 суток 4 часа </a:t>
          </a:r>
          <a:endParaRPr lang="ru-RU" sz="11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132439-6A85-4ACF-B6D8-2253AC879BDE}" type="parTrans" cxnId="{9EE118A4-7C04-4FF3-9523-CA82A828F272}">
      <dgm:prSet/>
      <dgm:spPr/>
      <dgm:t>
        <a:bodyPr/>
        <a:lstStyle/>
        <a:p>
          <a:endParaRPr lang="ru-RU" sz="11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8AE05B-B39B-4DB7-B1CB-B9EDD4DA52BE}" type="sibTrans" cxnId="{9EE118A4-7C04-4FF3-9523-CA82A828F272}">
      <dgm:prSet/>
      <dgm:spPr/>
      <dgm:t>
        <a:bodyPr/>
        <a:lstStyle/>
        <a:p>
          <a:endParaRPr lang="ru-RU" sz="11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560854-396E-42CE-BA30-2ABA56CB61C7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Беременная приезжая из </a:t>
          </a:r>
          <a:r>
            <a:rPr lang="ru-RU" sz="10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Алматинской</a:t>
          </a:r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области, временно проживала в </a:t>
          </a:r>
          <a:r>
            <a:rPr lang="ru-RU" sz="10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г.Алматы</a:t>
          </a:r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Встала на учет относительно поздно в сроке 17 недель. Посетила ЖК 5 раз. В сроке 28 недель экстренно бригадой СМП доставлена в ГПЦ с места работы (повар), учитывая угрожающее состояние плода, ПОНРП </a:t>
          </a:r>
          <a:r>
            <a:rPr lang="ru-RU" sz="10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родозрешена</a:t>
          </a:r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Причина смерти: Ателектазы  легких. Морфофункциональная  незрелость  ткани  легкого  и  внутренних  органов. Внутриутробная  пневмония. Сепсис.</a:t>
          </a:r>
          <a:endParaRPr lang="ru-RU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AFD49C-F74B-41F3-8BD3-64D6A46E901E}" type="parTrans" cxnId="{2F6A2DB4-AA0A-4006-9837-08A25F893FFB}">
      <dgm:prSet/>
      <dgm:spPr/>
      <dgm:t>
        <a:bodyPr/>
        <a:lstStyle/>
        <a:p>
          <a:endParaRPr lang="ru-RU" sz="11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37BAC0-DE39-4163-93C2-AE3D9EBC56D2}" type="sibTrans" cxnId="{2F6A2DB4-AA0A-4006-9837-08A25F893FFB}">
      <dgm:prSet/>
      <dgm:spPr/>
      <dgm:t>
        <a:bodyPr/>
        <a:lstStyle/>
        <a:p>
          <a:endParaRPr lang="ru-RU" sz="11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A0CB5A-8342-4488-AF4A-BDC28015EFA9}">
      <dgm:prSet phldrT="[Текст]" custT="1"/>
      <dgm:spPr/>
      <dgm:t>
        <a:bodyPr/>
        <a:lstStyle/>
        <a:p>
          <a:r>
            <a:rPr lang="ru-RU" sz="11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Жумагулова</a:t>
          </a:r>
          <a:r>
            <a:rPr lang="ru-RU" sz="11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1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(девочка)  25.06.2022г, вес -2950,0 </a:t>
          </a:r>
          <a:r>
            <a:rPr lang="ru-RU" sz="11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</a:t>
          </a:r>
          <a:r>
            <a:rPr lang="ru-RU" sz="11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рост -48 см,</a:t>
          </a:r>
        </a:p>
        <a:p>
          <a:r>
            <a:rPr lang="ru-RU" sz="11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1суток 12 часов</a:t>
          </a:r>
          <a:endParaRPr lang="ru-RU" sz="11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B18CA6-5B28-458D-8515-0F3EAD0671E0}" type="parTrans" cxnId="{1142E103-97A7-4D56-852F-14A4CAF4A0B6}">
      <dgm:prSet/>
      <dgm:spPr/>
      <dgm:t>
        <a:bodyPr/>
        <a:lstStyle/>
        <a:p>
          <a:endParaRPr lang="ru-RU" sz="11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27B645-2845-4C30-9B84-9BE9121B8CA1}" type="sibTrans" cxnId="{1142E103-97A7-4D56-852F-14A4CAF4A0B6}">
      <dgm:prSet/>
      <dgm:spPr/>
      <dgm:t>
        <a:bodyPr/>
        <a:lstStyle/>
        <a:p>
          <a:endParaRPr lang="ru-RU" sz="11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9D64AD-2079-482D-9A41-9996C3DB1B80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Беременная наблюдалась с 10 недель, в сроке 12 недель на УЗИ скрининге выявлено ВПР (гипоплазия носовых костей, утолщение шейной складки). Проведен </a:t>
          </a:r>
          <a:r>
            <a:rPr lang="ru-RU" sz="10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амниоцентез</a:t>
          </a:r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консультация генетика, разрешено пролонгировать беременность. В сроке 31 неделю присоединились гидроторакс, </a:t>
          </a:r>
          <a:r>
            <a:rPr lang="ru-RU" sz="10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гигрома</a:t>
          </a:r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шеи, </a:t>
          </a:r>
          <a:r>
            <a:rPr lang="ru-RU" sz="10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родоразрешена</a:t>
          </a:r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экстренно в сроке  33 недели. Причина: </a:t>
          </a:r>
          <a:r>
            <a:rPr lang="ru-RU" sz="1000" b="1" i="1" dirty="0" smtClean="0"/>
            <a:t>МВПР . ВПС. </a:t>
          </a:r>
          <a:r>
            <a:rPr lang="ru-RU" sz="1000" b="1" i="1" dirty="0" err="1" smtClean="0"/>
            <a:t>Коарктация</a:t>
          </a:r>
          <a:r>
            <a:rPr lang="ru-RU" sz="1000" b="1" i="1" dirty="0" smtClean="0"/>
            <a:t>  и гипоплазия аорты. ДМЖП . Кистозная  </a:t>
          </a:r>
          <a:r>
            <a:rPr lang="ru-RU" sz="1000" b="1" i="1" dirty="0" err="1" smtClean="0"/>
            <a:t>гигрома</a:t>
          </a:r>
          <a:r>
            <a:rPr lang="ru-RU" sz="1000" b="1" i="1" dirty="0" smtClean="0"/>
            <a:t>  шеи. Гидроторакс.</a:t>
          </a:r>
          <a:r>
            <a:rPr lang="ru-RU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ACA662-8B4A-41B1-AD31-3C59409D0719}" type="parTrans" cxnId="{43466553-E4C2-40AA-B2FF-E73126BE9B04}">
      <dgm:prSet/>
      <dgm:spPr/>
      <dgm:t>
        <a:bodyPr/>
        <a:lstStyle/>
        <a:p>
          <a:endParaRPr lang="ru-RU" sz="11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5F04C6-633E-4832-B468-A19559D6E35E}" type="sibTrans" cxnId="{43466553-E4C2-40AA-B2FF-E73126BE9B04}">
      <dgm:prSet/>
      <dgm:spPr/>
      <dgm:t>
        <a:bodyPr/>
        <a:lstStyle/>
        <a:p>
          <a:endParaRPr lang="ru-RU" sz="11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E428B7-A031-4A6B-9335-AC2409D20ACD}" type="pres">
      <dgm:prSet presAssocID="{1D9247DA-6802-4D3B-A128-6432C87CA04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488BD9-4319-413E-A771-3C68473DA92A}" type="pres">
      <dgm:prSet presAssocID="{AF9F08C9-C849-4A28-A80D-3F8601FE35C4}" presName="composite" presStyleCnt="0"/>
      <dgm:spPr/>
    </dgm:pt>
    <dgm:pt modelId="{850E1D3B-0BA4-467B-B9B8-83DB0DA2D5A9}" type="pres">
      <dgm:prSet presAssocID="{AF9F08C9-C849-4A28-A80D-3F8601FE35C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B3D62-8392-4412-8D9E-19B78EC4EFCB}" type="pres">
      <dgm:prSet presAssocID="{AF9F08C9-C849-4A28-A80D-3F8601FE35C4}" presName="descendantText" presStyleLbl="alignAcc1" presStyleIdx="0" presStyleCnt="2" custScaleY="204537" custLinFactNeighborX="360" custLinFactNeighborY="-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E0AA2-245E-4DF8-A962-C31F62C1C732}" type="pres">
      <dgm:prSet presAssocID="{5C8AE05B-B39B-4DB7-B1CB-B9EDD4DA52BE}" presName="sp" presStyleCnt="0"/>
      <dgm:spPr/>
    </dgm:pt>
    <dgm:pt modelId="{1258023F-DA8C-46C3-BFD9-144F7A5275F3}" type="pres">
      <dgm:prSet presAssocID="{FBA0CB5A-8342-4488-AF4A-BDC28015EFA9}" presName="composite" presStyleCnt="0"/>
      <dgm:spPr/>
    </dgm:pt>
    <dgm:pt modelId="{BA015A44-64AD-40A3-A704-2462B52E7ACE}" type="pres">
      <dgm:prSet presAssocID="{FBA0CB5A-8342-4488-AF4A-BDC28015EFA9}" presName="parentText" presStyleLbl="alignNode1" presStyleIdx="1" presStyleCnt="2" custLinFactNeighborX="-1594" custLinFactNeighborY="40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2AA24-F242-49D0-A3E7-4F1C9B983718}" type="pres">
      <dgm:prSet presAssocID="{FBA0CB5A-8342-4488-AF4A-BDC28015EFA9}" presName="descendantText" presStyleLbl="alignAcc1" presStyleIdx="1" presStyleCnt="2" custScaleY="140822" custLinFactNeighborX="85" custLinFactNeighborY="5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FD6C2A-22B0-4D23-A7F5-CBD8CB3C343E}" type="presOf" srcId="{FBA0CB5A-8342-4488-AF4A-BDC28015EFA9}" destId="{BA015A44-64AD-40A3-A704-2462B52E7ACE}" srcOrd="0" destOrd="0" presId="urn:microsoft.com/office/officeart/2005/8/layout/chevron2"/>
    <dgm:cxn modelId="{2F6A2DB4-AA0A-4006-9837-08A25F893FFB}" srcId="{AF9F08C9-C849-4A28-A80D-3F8601FE35C4}" destId="{AA560854-396E-42CE-BA30-2ABA56CB61C7}" srcOrd="0" destOrd="0" parTransId="{96AFD49C-F74B-41F3-8BD3-64D6A46E901E}" sibTransId="{9D37BAC0-DE39-4163-93C2-AE3D9EBC56D2}"/>
    <dgm:cxn modelId="{5019D4F2-C3FD-42DB-93A4-EAA67A9F42EE}" type="presOf" srcId="{AF9F08C9-C849-4A28-A80D-3F8601FE35C4}" destId="{850E1D3B-0BA4-467B-B9B8-83DB0DA2D5A9}" srcOrd="0" destOrd="0" presId="urn:microsoft.com/office/officeart/2005/8/layout/chevron2"/>
    <dgm:cxn modelId="{9EE118A4-7C04-4FF3-9523-CA82A828F272}" srcId="{1D9247DA-6802-4D3B-A128-6432C87CA04B}" destId="{AF9F08C9-C849-4A28-A80D-3F8601FE35C4}" srcOrd="0" destOrd="0" parTransId="{A0132439-6A85-4ACF-B6D8-2253AC879BDE}" sibTransId="{5C8AE05B-B39B-4DB7-B1CB-B9EDD4DA52BE}"/>
    <dgm:cxn modelId="{43466553-E4C2-40AA-B2FF-E73126BE9B04}" srcId="{FBA0CB5A-8342-4488-AF4A-BDC28015EFA9}" destId="{129D64AD-2079-482D-9A41-9996C3DB1B80}" srcOrd="0" destOrd="0" parTransId="{05ACA662-8B4A-41B1-AD31-3C59409D0719}" sibTransId="{EB5F04C6-633E-4832-B468-A19559D6E35E}"/>
    <dgm:cxn modelId="{91469B32-3453-4821-8ADB-98B7C801273A}" type="presOf" srcId="{AA560854-396E-42CE-BA30-2ABA56CB61C7}" destId="{58FB3D62-8392-4412-8D9E-19B78EC4EFCB}" srcOrd="0" destOrd="0" presId="urn:microsoft.com/office/officeart/2005/8/layout/chevron2"/>
    <dgm:cxn modelId="{1142E103-97A7-4D56-852F-14A4CAF4A0B6}" srcId="{1D9247DA-6802-4D3B-A128-6432C87CA04B}" destId="{FBA0CB5A-8342-4488-AF4A-BDC28015EFA9}" srcOrd="1" destOrd="0" parTransId="{B1B18CA6-5B28-458D-8515-0F3EAD0671E0}" sibTransId="{B627B645-2845-4C30-9B84-9BE9121B8CA1}"/>
    <dgm:cxn modelId="{92DC5E4D-37EA-4282-B841-AEDC90549A23}" type="presOf" srcId="{1D9247DA-6802-4D3B-A128-6432C87CA04B}" destId="{4DE428B7-A031-4A6B-9335-AC2409D20ACD}" srcOrd="0" destOrd="0" presId="urn:microsoft.com/office/officeart/2005/8/layout/chevron2"/>
    <dgm:cxn modelId="{5917970D-E096-4D1B-A2F7-33EC15A045D9}" type="presOf" srcId="{129D64AD-2079-482D-9A41-9996C3DB1B80}" destId="{19D2AA24-F242-49D0-A3E7-4F1C9B983718}" srcOrd="0" destOrd="0" presId="urn:microsoft.com/office/officeart/2005/8/layout/chevron2"/>
    <dgm:cxn modelId="{69BAA52F-0B8D-4A35-A26F-12FBBAEFD5D4}" type="presParOf" srcId="{4DE428B7-A031-4A6B-9335-AC2409D20ACD}" destId="{30488BD9-4319-413E-A771-3C68473DA92A}" srcOrd="0" destOrd="0" presId="urn:microsoft.com/office/officeart/2005/8/layout/chevron2"/>
    <dgm:cxn modelId="{642A3E2F-ECC3-44AC-8A1A-25127700647A}" type="presParOf" srcId="{30488BD9-4319-413E-A771-3C68473DA92A}" destId="{850E1D3B-0BA4-467B-B9B8-83DB0DA2D5A9}" srcOrd="0" destOrd="0" presId="urn:microsoft.com/office/officeart/2005/8/layout/chevron2"/>
    <dgm:cxn modelId="{D74723F1-4ED9-47FC-A3A2-F06C343529D8}" type="presParOf" srcId="{30488BD9-4319-413E-A771-3C68473DA92A}" destId="{58FB3D62-8392-4412-8D9E-19B78EC4EFCB}" srcOrd="1" destOrd="0" presId="urn:microsoft.com/office/officeart/2005/8/layout/chevron2"/>
    <dgm:cxn modelId="{142EAE37-B269-437E-8EB5-2A2DFC024EEF}" type="presParOf" srcId="{4DE428B7-A031-4A6B-9335-AC2409D20ACD}" destId="{EF1E0AA2-245E-4DF8-A962-C31F62C1C732}" srcOrd="1" destOrd="0" presId="urn:microsoft.com/office/officeart/2005/8/layout/chevron2"/>
    <dgm:cxn modelId="{D860DF0A-4684-4775-8B00-0A847A2B01EF}" type="presParOf" srcId="{4DE428B7-A031-4A6B-9335-AC2409D20ACD}" destId="{1258023F-DA8C-46C3-BFD9-144F7A5275F3}" srcOrd="2" destOrd="0" presId="urn:microsoft.com/office/officeart/2005/8/layout/chevron2"/>
    <dgm:cxn modelId="{EEE29379-6422-460F-AC2B-400CD5A5093B}" type="presParOf" srcId="{1258023F-DA8C-46C3-BFD9-144F7A5275F3}" destId="{BA015A44-64AD-40A3-A704-2462B52E7ACE}" srcOrd="0" destOrd="0" presId="urn:microsoft.com/office/officeart/2005/8/layout/chevron2"/>
    <dgm:cxn modelId="{7EE9DAB8-3120-4FCF-8A99-9679934EE136}" type="presParOf" srcId="{1258023F-DA8C-46C3-BFD9-144F7A5275F3}" destId="{19D2AA24-F242-49D0-A3E7-4F1C9B98371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F91CA-815B-4988-87D7-FB1B135917DA}">
      <dsp:nvSpPr>
        <dsp:cNvPr id="0" name=""/>
        <dsp:cNvSpPr/>
      </dsp:nvSpPr>
      <dsp:spPr>
        <a:xfrm>
          <a:off x="-2186800" y="-338398"/>
          <a:ext cx="2612837" cy="2612837"/>
        </a:xfrm>
        <a:prstGeom prst="blockArc">
          <a:avLst>
            <a:gd name="adj1" fmla="val 18900000"/>
            <a:gd name="adj2" fmla="val 2700000"/>
            <a:gd name="adj3" fmla="val 827"/>
          </a:avLst>
        </a:prstGeom>
        <a:noFill/>
        <a:ln w="264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77502-D417-4169-AA58-CCCE05125975}">
      <dsp:nvSpPr>
        <dsp:cNvPr id="0" name=""/>
        <dsp:cNvSpPr/>
      </dsp:nvSpPr>
      <dsp:spPr>
        <a:xfrm>
          <a:off x="273862" y="193604"/>
          <a:ext cx="2025722" cy="38720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346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1" kern="1200" dirty="0" smtClean="0"/>
            <a:t>10 государственных общеобразовательных школ</a:t>
          </a:r>
          <a:endParaRPr lang="ru-RU" sz="1100" b="0" i="1" kern="1200" dirty="0"/>
        </a:p>
      </dsp:txBody>
      <dsp:txXfrm>
        <a:off x="273862" y="193604"/>
        <a:ext cx="2025722" cy="387208"/>
      </dsp:txXfrm>
    </dsp:sp>
    <dsp:sp modelId="{46FAB562-477C-4D97-8C64-451C92EF66DD}">
      <dsp:nvSpPr>
        <dsp:cNvPr id="0" name=""/>
        <dsp:cNvSpPr/>
      </dsp:nvSpPr>
      <dsp:spPr>
        <a:xfrm>
          <a:off x="31857" y="145203"/>
          <a:ext cx="484009" cy="484009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6AF0425-C17C-41E6-A7DE-457AE85678C3}">
      <dsp:nvSpPr>
        <dsp:cNvPr id="0" name=""/>
        <dsp:cNvSpPr/>
      </dsp:nvSpPr>
      <dsp:spPr>
        <a:xfrm>
          <a:off x="414612" y="774415"/>
          <a:ext cx="1884972" cy="38720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346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i="1" kern="1200" dirty="0" smtClean="0"/>
            <a:t>6 частных общеобразовательных школ</a:t>
          </a:r>
          <a:endParaRPr lang="ru-RU" sz="1000" i="1" kern="1200" dirty="0"/>
        </a:p>
      </dsp:txBody>
      <dsp:txXfrm>
        <a:off x="414612" y="774415"/>
        <a:ext cx="1884972" cy="387208"/>
      </dsp:txXfrm>
    </dsp:sp>
    <dsp:sp modelId="{A3FA3CCC-3EC4-49F3-94D8-1EF0506E2E82}">
      <dsp:nvSpPr>
        <dsp:cNvPr id="0" name=""/>
        <dsp:cNvSpPr/>
      </dsp:nvSpPr>
      <dsp:spPr>
        <a:xfrm>
          <a:off x="172607" y="726014"/>
          <a:ext cx="484009" cy="484009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DDC8690-E791-4F11-9ED2-0306395051F2}">
      <dsp:nvSpPr>
        <dsp:cNvPr id="0" name=""/>
        <dsp:cNvSpPr/>
      </dsp:nvSpPr>
      <dsp:spPr>
        <a:xfrm>
          <a:off x="273862" y="1355228"/>
          <a:ext cx="2025722" cy="38720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346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i="1" kern="1200" dirty="0" smtClean="0"/>
            <a:t>12 государственных дошкольных учреждений</a:t>
          </a:r>
          <a:endParaRPr lang="ru-RU" sz="1000" i="1" kern="1200" dirty="0"/>
        </a:p>
      </dsp:txBody>
      <dsp:txXfrm>
        <a:off x="273862" y="1355228"/>
        <a:ext cx="2025722" cy="387208"/>
      </dsp:txXfrm>
    </dsp:sp>
    <dsp:sp modelId="{D301E821-3E38-4216-A59B-5CAE43E1DF4A}">
      <dsp:nvSpPr>
        <dsp:cNvPr id="0" name=""/>
        <dsp:cNvSpPr/>
      </dsp:nvSpPr>
      <dsp:spPr>
        <a:xfrm>
          <a:off x="31857" y="1306827"/>
          <a:ext cx="484009" cy="484009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721C2-D044-4FAF-A7A7-78BA2E0EF543}">
      <dsp:nvSpPr>
        <dsp:cNvPr id="0" name=""/>
        <dsp:cNvSpPr/>
      </dsp:nvSpPr>
      <dsp:spPr>
        <a:xfrm>
          <a:off x="88955" y="1066"/>
          <a:ext cx="1201070" cy="6005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l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2021</a:t>
          </a:r>
          <a:endParaRPr lang="ru-RU" sz="1600" b="1" i="1" kern="1200" dirty="0"/>
        </a:p>
      </dsp:txBody>
      <dsp:txXfrm>
        <a:off x="106544" y="18655"/>
        <a:ext cx="1165892" cy="565357"/>
      </dsp:txXfrm>
    </dsp:sp>
    <dsp:sp modelId="{E5AB40C9-C22B-4C44-9955-AFF7848645A0}">
      <dsp:nvSpPr>
        <dsp:cNvPr id="0" name=""/>
        <dsp:cNvSpPr/>
      </dsp:nvSpPr>
      <dsp:spPr>
        <a:xfrm>
          <a:off x="209062" y="601602"/>
          <a:ext cx="120107" cy="450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401"/>
              </a:lnTo>
              <a:lnTo>
                <a:pt x="120107" y="450401"/>
              </a:lnTo>
            </a:path>
          </a:pathLst>
        </a:custGeom>
        <a:noFill/>
        <a:ln w="264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CBF03-30C2-4C5B-A021-5EED9AD63194}">
      <dsp:nvSpPr>
        <dsp:cNvPr id="0" name=""/>
        <dsp:cNvSpPr/>
      </dsp:nvSpPr>
      <dsp:spPr>
        <a:xfrm>
          <a:off x="329169" y="751736"/>
          <a:ext cx="960856" cy="60053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i="1" kern="1200" dirty="0" smtClean="0"/>
            <a:t>Всего посетившие поликлинику - 4180</a:t>
          </a:r>
          <a:endParaRPr lang="ru-RU" sz="800" b="1" i="1" kern="1200" dirty="0"/>
        </a:p>
      </dsp:txBody>
      <dsp:txXfrm>
        <a:off x="346758" y="769325"/>
        <a:ext cx="925678" cy="565357"/>
      </dsp:txXfrm>
    </dsp:sp>
    <dsp:sp modelId="{4D2B43D2-9D1D-43A8-A538-B42AB62889E0}">
      <dsp:nvSpPr>
        <dsp:cNvPr id="0" name=""/>
        <dsp:cNvSpPr/>
      </dsp:nvSpPr>
      <dsp:spPr>
        <a:xfrm>
          <a:off x="209062" y="601602"/>
          <a:ext cx="120107" cy="1201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1070"/>
              </a:lnTo>
              <a:lnTo>
                <a:pt x="120107" y="1201070"/>
              </a:lnTo>
            </a:path>
          </a:pathLst>
        </a:custGeom>
        <a:noFill/>
        <a:ln w="264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2D797-1296-4FA5-A386-255BC020794E}">
      <dsp:nvSpPr>
        <dsp:cNvPr id="0" name=""/>
        <dsp:cNvSpPr/>
      </dsp:nvSpPr>
      <dsp:spPr>
        <a:xfrm>
          <a:off x="329169" y="1502405"/>
          <a:ext cx="960856" cy="60053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i="1" kern="1200" dirty="0" smtClean="0"/>
            <a:t>Прошли через  женский смотровой кабинет  - 4180 -100%</a:t>
          </a:r>
          <a:endParaRPr lang="ru-RU" sz="800" b="1" i="1" kern="1200" dirty="0"/>
        </a:p>
      </dsp:txBody>
      <dsp:txXfrm>
        <a:off x="346758" y="1519994"/>
        <a:ext cx="925678" cy="565357"/>
      </dsp:txXfrm>
    </dsp:sp>
    <dsp:sp modelId="{30160B6B-6B97-420A-9AB7-E6DC6ED54864}">
      <dsp:nvSpPr>
        <dsp:cNvPr id="0" name=""/>
        <dsp:cNvSpPr/>
      </dsp:nvSpPr>
      <dsp:spPr>
        <a:xfrm>
          <a:off x="1590293" y="1066"/>
          <a:ext cx="1201070" cy="6005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l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2022</a:t>
          </a:r>
          <a:endParaRPr lang="ru-RU" sz="1600" b="1" i="1" kern="1200" dirty="0"/>
        </a:p>
      </dsp:txBody>
      <dsp:txXfrm>
        <a:off x="1607882" y="18655"/>
        <a:ext cx="1165892" cy="565357"/>
      </dsp:txXfrm>
    </dsp:sp>
    <dsp:sp modelId="{29E1F7D2-DC6F-481D-91CD-B00E091821CA}">
      <dsp:nvSpPr>
        <dsp:cNvPr id="0" name=""/>
        <dsp:cNvSpPr/>
      </dsp:nvSpPr>
      <dsp:spPr>
        <a:xfrm>
          <a:off x="1710400" y="601602"/>
          <a:ext cx="120107" cy="450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401"/>
              </a:lnTo>
              <a:lnTo>
                <a:pt x="120107" y="450401"/>
              </a:lnTo>
            </a:path>
          </a:pathLst>
        </a:custGeom>
        <a:noFill/>
        <a:ln w="264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53642-8385-4171-B36E-EBEFC8571CAD}">
      <dsp:nvSpPr>
        <dsp:cNvPr id="0" name=""/>
        <dsp:cNvSpPr/>
      </dsp:nvSpPr>
      <dsp:spPr>
        <a:xfrm>
          <a:off x="1830508" y="751736"/>
          <a:ext cx="960856" cy="60053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i="1" kern="1200" dirty="0" smtClean="0"/>
            <a:t>Всего посетившие поликлинику - 4009</a:t>
          </a:r>
          <a:endParaRPr lang="ru-RU" sz="800" b="1" i="1" kern="1200" dirty="0"/>
        </a:p>
      </dsp:txBody>
      <dsp:txXfrm>
        <a:off x="1848097" y="769325"/>
        <a:ext cx="925678" cy="565357"/>
      </dsp:txXfrm>
    </dsp:sp>
    <dsp:sp modelId="{2838CED5-98FD-4CE9-B03A-DC2DA5B3ED82}">
      <dsp:nvSpPr>
        <dsp:cNvPr id="0" name=""/>
        <dsp:cNvSpPr/>
      </dsp:nvSpPr>
      <dsp:spPr>
        <a:xfrm>
          <a:off x="1710400" y="601602"/>
          <a:ext cx="120107" cy="1201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1070"/>
              </a:lnTo>
              <a:lnTo>
                <a:pt x="120107" y="1201070"/>
              </a:lnTo>
            </a:path>
          </a:pathLst>
        </a:custGeom>
        <a:noFill/>
        <a:ln w="264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51EDE-831A-454E-895B-AC4033C5BFF8}">
      <dsp:nvSpPr>
        <dsp:cNvPr id="0" name=""/>
        <dsp:cNvSpPr/>
      </dsp:nvSpPr>
      <dsp:spPr>
        <a:xfrm>
          <a:off x="1830508" y="1502405"/>
          <a:ext cx="960856" cy="60053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i="1" kern="1200" dirty="0" smtClean="0"/>
            <a:t>Прошли через женский смотровой кабинет – 4009 -100%</a:t>
          </a:r>
          <a:endParaRPr lang="ru-RU" sz="800" b="1" i="1" kern="1200" dirty="0"/>
        </a:p>
      </dsp:txBody>
      <dsp:txXfrm>
        <a:off x="1848097" y="1519994"/>
        <a:ext cx="925678" cy="5653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721C2-D044-4FAF-A7A7-78BA2E0EF543}">
      <dsp:nvSpPr>
        <dsp:cNvPr id="0" name=""/>
        <dsp:cNvSpPr/>
      </dsp:nvSpPr>
      <dsp:spPr>
        <a:xfrm>
          <a:off x="9300" y="1065"/>
          <a:ext cx="1201073" cy="600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l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2021</a:t>
          </a:r>
          <a:endParaRPr lang="ru-RU" sz="1600" b="1" i="1" kern="1200" dirty="0"/>
        </a:p>
      </dsp:txBody>
      <dsp:txXfrm>
        <a:off x="26889" y="18654"/>
        <a:ext cx="1165895" cy="565358"/>
      </dsp:txXfrm>
    </dsp:sp>
    <dsp:sp modelId="{E5AB40C9-C22B-4C44-9955-AFF7848645A0}">
      <dsp:nvSpPr>
        <dsp:cNvPr id="0" name=""/>
        <dsp:cNvSpPr/>
      </dsp:nvSpPr>
      <dsp:spPr>
        <a:xfrm>
          <a:off x="129407" y="601601"/>
          <a:ext cx="120107" cy="450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402"/>
              </a:lnTo>
              <a:lnTo>
                <a:pt x="120107" y="450402"/>
              </a:lnTo>
            </a:path>
          </a:pathLst>
        </a:custGeom>
        <a:noFill/>
        <a:ln w="264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CBF03-30C2-4C5B-A021-5EED9AD63194}">
      <dsp:nvSpPr>
        <dsp:cNvPr id="0" name=""/>
        <dsp:cNvSpPr/>
      </dsp:nvSpPr>
      <dsp:spPr>
        <a:xfrm>
          <a:off x="249514" y="751735"/>
          <a:ext cx="960858" cy="60053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i="1" kern="1200" dirty="0" smtClean="0"/>
            <a:t>Всего посетившие поликлинику - 4038</a:t>
          </a:r>
          <a:endParaRPr lang="ru-RU" sz="800" b="1" i="1" kern="1200" dirty="0"/>
        </a:p>
      </dsp:txBody>
      <dsp:txXfrm>
        <a:off x="267103" y="769324"/>
        <a:ext cx="925680" cy="565358"/>
      </dsp:txXfrm>
    </dsp:sp>
    <dsp:sp modelId="{4D2B43D2-9D1D-43A8-A538-B42AB62889E0}">
      <dsp:nvSpPr>
        <dsp:cNvPr id="0" name=""/>
        <dsp:cNvSpPr/>
      </dsp:nvSpPr>
      <dsp:spPr>
        <a:xfrm>
          <a:off x="129407" y="601601"/>
          <a:ext cx="124258" cy="1202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2138"/>
              </a:lnTo>
              <a:lnTo>
                <a:pt x="124258" y="1202138"/>
              </a:lnTo>
            </a:path>
          </a:pathLst>
        </a:custGeom>
        <a:noFill/>
        <a:ln w="264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2D797-1296-4FA5-A386-255BC020794E}">
      <dsp:nvSpPr>
        <dsp:cNvPr id="0" name=""/>
        <dsp:cNvSpPr/>
      </dsp:nvSpPr>
      <dsp:spPr>
        <a:xfrm>
          <a:off x="253665" y="1503471"/>
          <a:ext cx="960858" cy="60053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i="1" kern="1200" dirty="0" smtClean="0"/>
            <a:t>Прошли через  женский смотровой кабинет  - 4038 -100%</a:t>
          </a:r>
          <a:endParaRPr lang="ru-RU" sz="800" b="1" i="1" kern="1200" dirty="0"/>
        </a:p>
      </dsp:txBody>
      <dsp:txXfrm>
        <a:off x="271254" y="1521060"/>
        <a:ext cx="925680" cy="565358"/>
      </dsp:txXfrm>
    </dsp:sp>
    <dsp:sp modelId="{30160B6B-6B97-420A-9AB7-E6DC6ED54864}">
      <dsp:nvSpPr>
        <dsp:cNvPr id="0" name=""/>
        <dsp:cNvSpPr/>
      </dsp:nvSpPr>
      <dsp:spPr>
        <a:xfrm>
          <a:off x="1510641" y="1065"/>
          <a:ext cx="1201073" cy="600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l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2022</a:t>
          </a:r>
          <a:endParaRPr lang="ru-RU" sz="1600" b="1" i="1" kern="1200" dirty="0"/>
        </a:p>
      </dsp:txBody>
      <dsp:txXfrm>
        <a:off x="1528230" y="18654"/>
        <a:ext cx="1165895" cy="565358"/>
      </dsp:txXfrm>
    </dsp:sp>
    <dsp:sp modelId="{29E1F7D2-DC6F-481D-91CD-B00E091821CA}">
      <dsp:nvSpPr>
        <dsp:cNvPr id="0" name=""/>
        <dsp:cNvSpPr/>
      </dsp:nvSpPr>
      <dsp:spPr>
        <a:xfrm>
          <a:off x="1630748" y="601601"/>
          <a:ext cx="120107" cy="450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402"/>
              </a:lnTo>
              <a:lnTo>
                <a:pt x="120107" y="450402"/>
              </a:lnTo>
            </a:path>
          </a:pathLst>
        </a:custGeom>
        <a:noFill/>
        <a:ln w="264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53642-8385-4171-B36E-EBEFC8571CAD}">
      <dsp:nvSpPr>
        <dsp:cNvPr id="0" name=""/>
        <dsp:cNvSpPr/>
      </dsp:nvSpPr>
      <dsp:spPr>
        <a:xfrm>
          <a:off x="1750856" y="751735"/>
          <a:ext cx="960858" cy="60053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i="1" kern="1200" dirty="0" smtClean="0"/>
            <a:t>Всего посетившие поликлинику - 2382</a:t>
          </a:r>
          <a:endParaRPr lang="ru-RU" sz="800" b="1" i="1" kern="1200" dirty="0"/>
        </a:p>
      </dsp:txBody>
      <dsp:txXfrm>
        <a:off x="1768445" y="769324"/>
        <a:ext cx="925680" cy="565358"/>
      </dsp:txXfrm>
    </dsp:sp>
    <dsp:sp modelId="{2838CED5-98FD-4CE9-B03A-DC2DA5B3ED82}">
      <dsp:nvSpPr>
        <dsp:cNvPr id="0" name=""/>
        <dsp:cNvSpPr/>
      </dsp:nvSpPr>
      <dsp:spPr>
        <a:xfrm>
          <a:off x="1630748" y="601601"/>
          <a:ext cx="120107" cy="1201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1073"/>
              </a:lnTo>
              <a:lnTo>
                <a:pt x="120107" y="1201073"/>
              </a:lnTo>
            </a:path>
          </a:pathLst>
        </a:custGeom>
        <a:noFill/>
        <a:ln w="264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51EDE-831A-454E-895B-AC4033C5BFF8}">
      <dsp:nvSpPr>
        <dsp:cNvPr id="0" name=""/>
        <dsp:cNvSpPr/>
      </dsp:nvSpPr>
      <dsp:spPr>
        <a:xfrm>
          <a:off x="1750856" y="1502406"/>
          <a:ext cx="960858" cy="60053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i="1" kern="1200" dirty="0" smtClean="0"/>
            <a:t>Прошли через женский смотровой кабинет – 2382 -100%</a:t>
          </a:r>
          <a:endParaRPr lang="ru-RU" sz="800" b="1" i="1" kern="1200" dirty="0"/>
        </a:p>
      </dsp:txBody>
      <dsp:txXfrm>
        <a:off x="1768445" y="1519995"/>
        <a:ext cx="925680" cy="5653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912BB-84CB-41B7-A727-E104CFD23D4A}">
      <dsp:nvSpPr>
        <dsp:cNvPr id="0" name=""/>
        <dsp:cNvSpPr/>
      </dsp:nvSpPr>
      <dsp:spPr>
        <a:xfrm>
          <a:off x="510814" y="105"/>
          <a:ext cx="1525380" cy="381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2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2021</a:t>
          </a:r>
          <a:endParaRPr lang="ru-RU" sz="1200" b="1" i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21983" y="11274"/>
        <a:ext cx="1503042" cy="359007"/>
      </dsp:txXfrm>
    </dsp:sp>
    <dsp:sp modelId="{74BD8BFB-454F-44EA-9E86-779F1A7E3A2F}">
      <dsp:nvSpPr>
        <dsp:cNvPr id="0" name=""/>
        <dsp:cNvSpPr/>
      </dsp:nvSpPr>
      <dsp:spPr>
        <a:xfrm rot="5400000">
          <a:off x="1240137" y="414818"/>
          <a:ext cx="66735" cy="6673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2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C80865B-63ED-4F0F-8368-950BF3B9B3AB}">
      <dsp:nvSpPr>
        <dsp:cNvPr id="0" name=""/>
        <dsp:cNvSpPr/>
      </dsp:nvSpPr>
      <dsp:spPr>
        <a:xfrm>
          <a:off x="510814" y="514921"/>
          <a:ext cx="1525380" cy="3813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Кол-во школьников - 11260</a:t>
          </a:r>
          <a:endParaRPr lang="ru-RU" sz="1200" b="1" i="1" kern="1200" dirty="0"/>
        </a:p>
      </dsp:txBody>
      <dsp:txXfrm>
        <a:off x="521983" y="526090"/>
        <a:ext cx="1503042" cy="359007"/>
      </dsp:txXfrm>
    </dsp:sp>
    <dsp:sp modelId="{82DC0BF1-DB7C-4133-AEE9-D73A359D0C72}">
      <dsp:nvSpPr>
        <dsp:cNvPr id="0" name=""/>
        <dsp:cNvSpPr/>
      </dsp:nvSpPr>
      <dsp:spPr>
        <a:xfrm rot="5400000">
          <a:off x="1240137" y="929634"/>
          <a:ext cx="66735" cy="6673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3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F2F145-7D76-4630-8153-B38F4CBA1CEC}">
      <dsp:nvSpPr>
        <dsp:cNvPr id="0" name=""/>
        <dsp:cNvSpPr/>
      </dsp:nvSpPr>
      <dsp:spPr>
        <a:xfrm>
          <a:off x="510814" y="1029737"/>
          <a:ext cx="1525380" cy="38134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Подлежало осмотру - 8443</a:t>
          </a:r>
          <a:endParaRPr lang="ru-RU" sz="1200" b="1" i="1" kern="1200" dirty="0"/>
        </a:p>
      </dsp:txBody>
      <dsp:txXfrm>
        <a:off x="521983" y="1040906"/>
        <a:ext cx="1503042" cy="359007"/>
      </dsp:txXfrm>
    </dsp:sp>
    <dsp:sp modelId="{69A24CBC-C776-42CA-9518-269A3541F3DF}">
      <dsp:nvSpPr>
        <dsp:cNvPr id="0" name=""/>
        <dsp:cNvSpPr/>
      </dsp:nvSpPr>
      <dsp:spPr>
        <a:xfrm rot="5400000">
          <a:off x="1240137" y="1444450"/>
          <a:ext cx="66735" cy="6673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4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089DDE-C15A-493A-AF2C-B5789451391E}">
      <dsp:nvSpPr>
        <dsp:cNvPr id="0" name=""/>
        <dsp:cNvSpPr/>
      </dsp:nvSpPr>
      <dsp:spPr>
        <a:xfrm>
          <a:off x="510814" y="1544553"/>
          <a:ext cx="1525380" cy="38134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Осмотрено – 6252 (74%)</a:t>
          </a:r>
          <a:endParaRPr lang="ru-RU" sz="1200" b="1" i="1" kern="1200" dirty="0"/>
        </a:p>
      </dsp:txBody>
      <dsp:txXfrm>
        <a:off x="521983" y="1555722"/>
        <a:ext cx="1503042" cy="359007"/>
      </dsp:txXfrm>
    </dsp:sp>
    <dsp:sp modelId="{AC83FE1C-5A69-49EF-83F4-E56E3BD8D6A7}">
      <dsp:nvSpPr>
        <dsp:cNvPr id="0" name=""/>
        <dsp:cNvSpPr/>
      </dsp:nvSpPr>
      <dsp:spPr>
        <a:xfrm>
          <a:off x="2249748" y="105"/>
          <a:ext cx="1525380" cy="381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3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2022</a:t>
          </a:r>
          <a:endParaRPr lang="ru-RU" sz="1200" b="1" i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260917" y="11274"/>
        <a:ext cx="1503042" cy="359007"/>
      </dsp:txXfrm>
    </dsp:sp>
    <dsp:sp modelId="{7FF01DB5-45C0-4C3C-ADE1-F3BFCAD1D379}">
      <dsp:nvSpPr>
        <dsp:cNvPr id="0" name=""/>
        <dsp:cNvSpPr/>
      </dsp:nvSpPr>
      <dsp:spPr>
        <a:xfrm rot="5400000">
          <a:off x="2979071" y="414818"/>
          <a:ext cx="66735" cy="6673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5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FE2775-FAF4-4720-AAC0-167ADCAAA297}">
      <dsp:nvSpPr>
        <dsp:cNvPr id="0" name=""/>
        <dsp:cNvSpPr/>
      </dsp:nvSpPr>
      <dsp:spPr>
        <a:xfrm>
          <a:off x="2249748" y="514921"/>
          <a:ext cx="1525380" cy="38134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Кол-во школьников - 10120</a:t>
          </a:r>
          <a:endParaRPr lang="ru-RU" sz="1200" b="1" i="1" kern="1200" dirty="0"/>
        </a:p>
      </dsp:txBody>
      <dsp:txXfrm>
        <a:off x="2260917" y="526090"/>
        <a:ext cx="1503042" cy="359007"/>
      </dsp:txXfrm>
    </dsp:sp>
    <dsp:sp modelId="{F7EF458D-5736-42ED-8384-CCCF8B89CD3D}">
      <dsp:nvSpPr>
        <dsp:cNvPr id="0" name=""/>
        <dsp:cNvSpPr/>
      </dsp:nvSpPr>
      <dsp:spPr>
        <a:xfrm rot="5400000">
          <a:off x="2979071" y="929634"/>
          <a:ext cx="66735" cy="6673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6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FF3992-96FB-45AB-83AA-2BDE7AEEBF13}">
      <dsp:nvSpPr>
        <dsp:cNvPr id="0" name=""/>
        <dsp:cNvSpPr/>
      </dsp:nvSpPr>
      <dsp:spPr>
        <a:xfrm>
          <a:off x="2249748" y="1029737"/>
          <a:ext cx="1525380" cy="381345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Подлежало осмотру - 5284</a:t>
          </a:r>
          <a:endParaRPr lang="ru-RU" sz="1200" b="1" i="1" kern="1200" dirty="0"/>
        </a:p>
      </dsp:txBody>
      <dsp:txXfrm>
        <a:off x="2260917" y="1040906"/>
        <a:ext cx="1503042" cy="359007"/>
      </dsp:txXfrm>
    </dsp:sp>
    <dsp:sp modelId="{0B998712-D9C3-4E0F-A7DD-3EA9037C217B}">
      <dsp:nvSpPr>
        <dsp:cNvPr id="0" name=""/>
        <dsp:cNvSpPr/>
      </dsp:nvSpPr>
      <dsp:spPr>
        <a:xfrm rot="5400000">
          <a:off x="2979071" y="1444450"/>
          <a:ext cx="66735" cy="6673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2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31205F-70F9-4F63-BD5F-97D5B70A090C}">
      <dsp:nvSpPr>
        <dsp:cNvPr id="0" name=""/>
        <dsp:cNvSpPr/>
      </dsp:nvSpPr>
      <dsp:spPr>
        <a:xfrm>
          <a:off x="2249748" y="1544553"/>
          <a:ext cx="1525380" cy="3813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Осмотрено – 4743 (90%)</a:t>
          </a:r>
          <a:endParaRPr lang="ru-RU" sz="1200" b="1" i="1" kern="1200" dirty="0"/>
        </a:p>
      </dsp:txBody>
      <dsp:txXfrm>
        <a:off x="2260917" y="1555722"/>
        <a:ext cx="1503042" cy="3590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0700F-DF35-43FA-898D-083DC91E398A}">
      <dsp:nvSpPr>
        <dsp:cNvPr id="0" name=""/>
        <dsp:cNvSpPr/>
      </dsp:nvSpPr>
      <dsp:spPr>
        <a:xfrm>
          <a:off x="441178" y="432049"/>
          <a:ext cx="1418977" cy="8818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вызовов – 5151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Первичные – 5133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Повторные - 18</a:t>
          </a:r>
          <a:endParaRPr lang="ru-RU" sz="105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8215" y="432049"/>
        <a:ext cx="1191941" cy="881857"/>
      </dsp:txXfrm>
    </dsp:sp>
    <dsp:sp modelId="{57C67B9F-C201-4264-A767-F1806FDCFB1A}">
      <dsp:nvSpPr>
        <dsp:cNvPr id="0" name=""/>
        <dsp:cNvSpPr/>
      </dsp:nvSpPr>
      <dsp:spPr>
        <a:xfrm>
          <a:off x="53352" y="0"/>
          <a:ext cx="650247" cy="6502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</a:t>
          </a:r>
          <a:endParaRPr lang="ru-RU" sz="18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578" y="95226"/>
        <a:ext cx="459795" cy="459795"/>
      </dsp:txXfrm>
    </dsp:sp>
    <dsp:sp modelId="{7FDC4EAA-9E22-4E09-ADD5-CD1FDD7D049D}">
      <dsp:nvSpPr>
        <dsp:cNvPr id="0" name=""/>
        <dsp:cNvSpPr/>
      </dsp:nvSpPr>
      <dsp:spPr>
        <a:xfrm>
          <a:off x="2562390" y="414668"/>
          <a:ext cx="1394240" cy="8818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вызовов – 6925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Первичные – 6812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Повторные - 15</a:t>
          </a:r>
          <a:endParaRPr lang="ru-RU" sz="105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5468" y="414668"/>
        <a:ext cx="1171161" cy="881857"/>
      </dsp:txXfrm>
    </dsp:sp>
    <dsp:sp modelId="{B99C2378-8D11-4DEE-BDDC-58B89485ACE1}">
      <dsp:nvSpPr>
        <dsp:cNvPr id="0" name=""/>
        <dsp:cNvSpPr/>
      </dsp:nvSpPr>
      <dsp:spPr>
        <a:xfrm>
          <a:off x="2046205" y="0"/>
          <a:ext cx="650247" cy="6502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</a:t>
          </a:r>
          <a:endParaRPr lang="ru-RU" sz="18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41431" y="95226"/>
        <a:ext cx="459795" cy="4597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2833B-1AD1-4487-B232-3FD56033C9BE}">
      <dsp:nvSpPr>
        <dsp:cNvPr id="0" name=""/>
        <dsp:cNvSpPr/>
      </dsp:nvSpPr>
      <dsp:spPr>
        <a:xfrm>
          <a:off x="2155" y="0"/>
          <a:ext cx="1273476" cy="28731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tint val="4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Наименование пунктов</a:t>
          </a:r>
          <a:endParaRPr lang="ru-RU" sz="1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5" y="0"/>
        <a:ext cx="1273476" cy="861957"/>
      </dsp:txXfrm>
    </dsp:sp>
    <dsp:sp modelId="{8BDAE7A7-BD69-463B-A8B7-EE8BD5CB2BC0}">
      <dsp:nvSpPr>
        <dsp:cNvPr id="0" name=""/>
        <dsp:cNvSpPr/>
      </dsp:nvSpPr>
      <dsp:spPr>
        <a:xfrm>
          <a:off x="122055" y="861452"/>
          <a:ext cx="1052321" cy="5858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</a:t>
          </a:r>
          <a:r>
            <a:rPr lang="ru-RU" sz="10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Алмалинскому</a:t>
          </a: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району</a:t>
          </a:r>
          <a:endParaRPr lang="ru-RU" sz="1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215" y="878612"/>
        <a:ext cx="1018001" cy="551572"/>
      </dsp:txXfrm>
    </dsp:sp>
    <dsp:sp modelId="{46797791-BD13-49A8-A37F-C58376AF34EE}">
      <dsp:nvSpPr>
        <dsp:cNvPr id="0" name=""/>
        <dsp:cNvSpPr/>
      </dsp:nvSpPr>
      <dsp:spPr>
        <a:xfrm>
          <a:off x="103411" y="1533342"/>
          <a:ext cx="1070965" cy="555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</a:t>
          </a:r>
          <a:r>
            <a:rPr lang="ru-RU" sz="10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Бостандыкскому</a:t>
          </a: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району</a:t>
          </a:r>
          <a:endParaRPr lang="ru-RU" sz="1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677" y="1549608"/>
        <a:ext cx="1038433" cy="522816"/>
      </dsp:txXfrm>
    </dsp:sp>
    <dsp:sp modelId="{CE096B33-D5F7-45D1-B02C-A1AD1F6907C7}">
      <dsp:nvSpPr>
        <dsp:cNvPr id="0" name=""/>
        <dsp:cNvSpPr/>
      </dsp:nvSpPr>
      <dsp:spPr>
        <a:xfrm>
          <a:off x="103411" y="2174129"/>
          <a:ext cx="1070965" cy="555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ГП №3</a:t>
          </a:r>
          <a:endParaRPr lang="ru-RU" sz="1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677" y="2190395"/>
        <a:ext cx="1038433" cy="522816"/>
      </dsp:txXfrm>
    </dsp:sp>
    <dsp:sp modelId="{B68FBB54-79CD-47A5-A38D-655BEB6B35F5}">
      <dsp:nvSpPr>
        <dsp:cNvPr id="0" name=""/>
        <dsp:cNvSpPr/>
      </dsp:nvSpPr>
      <dsp:spPr>
        <a:xfrm>
          <a:off x="1361992" y="0"/>
          <a:ext cx="1348563" cy="28731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tint val="4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</a:t>
          </a:r>
          <a:endParaRPr lang="ru-RU" sz="1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1992" y="0"/>
        <a:ext cx="1348563" cy="861957"/>
      </dsp:txXfrm>
    </dsp:sp>
    <dsp:sp modelId="{D74F51B5-E1F3-470E-8D1E-C21561331AF2}">
      <dsp:nvSpPr>
        <dsp:cNvPr id="0" name=""/>
        <dsp:cNvSpPr/>
      </dsp:nvSpPr>
      <dsp:spPr>
        <a:xfrm>
          <a:off x="1437575" y="862136"/>
          <a:ext cx="1197396" cy="565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 – 7405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– 7320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Охват – 98,8%</a:t>
          </a:r>
        </a:p>
      </dsp:txBody>
      <dsp:txXfrm>
        <a:off x="1454153" y="878714"/>
        <a:ext cx="1164240" cy="532843"/>
      </dsp:txXfrm>
    </dsp:sp>
    <dsp:sp modelId="{8662F5CC-ABEA-402F-84DA-5BC76DFA7C06}">
      <dsp:nvSpPr>
        <dsp:cNvPr id="0" name=""/>
        <dsp:cNvSpPr/>
      </dsp:nvSpPr>
      <dsp:spPr>
        <a:xfrm>
          <a:off x="1448648" y="1489724"/>
          <a:ext cx="1175251" cy="588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 – 4109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– 4048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Охват – 98,5%</a:t>
          </a:r>
          <a:endParaRPr lang="ru-RU" sz="1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5872" y="1506948"/>
        <a:ext cx="1140803" cy="553637"/>
      </dsp:txXfrm>
    </dsp:sp>
    <dsp:sp modelId="{77B5A62B-8042-4585-B23C-1A383F347E38}">
      <dsp:nvSpPr>
        <dsp:cNvPr id="0" name=""/>
        <dsp:cNvSpPr/>
      </dsp:nvSpPr>
      <dsp:spPr>
        <a:xfrm>
          <a:off x="1458514" y="2139398"/>
          <a:ext cx="1155520" cy="5899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 – 11514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– 11368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Охват – 98,7%</a:t>
          </a:r>
          <a:endParaRPr lang="ru-RU" sz="1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5793" y="2156677"/>
        <a:ext cx="1120962" cy="555396"/>
      </dsp:txXfrm>
    </dsp:sp>
    <dsp:sp modelId="{C06FD43A-BF34-4845-B27C-06A55BBD3AFA}">
      <dsp:nvSpPr>
        <dsp:cNvPr id="0" name=""/>
        <dsp:cNvSpPr/>
      </dsp:nvSpPr>
      <dsp:spPr>
        <a:xfrm>
          <a:off x="2796916" y="0"/>
          <a:ext cx="1309298" cy="28731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tint val="4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</a:t>
          </a:r>
          <a:endParaRPr lang="ru-RU" sz="1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6916" y="0"/>
        <a:ext cx="1309298" cy="861957"/>
      </dsp:txXfrm>
    </dsp:sp>
    <dsp:sp modelId="{C21E6C3F-8EA5-4370-9492-503F0ABA621A}">
      <dsp:nvSpPr>
        <dsp:cNvPr id="0" name=""/>
        <dsp:cNvSpPr/>
      </dsp:nvSpPr>
      <dsp:spPr>
        <a:xfrm>
          <a:off x="2848501" y="862203"/>
          <a:ext cx="1206129" cy="564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 – 7776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– 7744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Охват – 99,5%</a:t>
          </a:r>
          <a:endParaRPr lang="ru-RU" sz="1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5034" y="878736"/>
        <a:ext cx="1173063" cy="531401"/>
      </dsp:txXfrm>
    </dsp:sp>
    <dsp:sp modelId="{49FC8551-55DD-4306-94D7-3BC767E53F82}">
      <dsp:nvSpPr>
        <dsp:cNvPr id="0" name=""/>
        <dsp:cNvSpPr/>
      </dsp:nvSpPr>
      <dsp:spPr>
        <a:xfrm>
          <a:off x="2848501" y="1513511"/>
          <a:ext cx="1206129" cy="564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 – 4590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– 4615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Охват – 100,5</a:t>
          </a:r>
          <a:endParaRPr lang="ru-RU" sz="1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5034" y="1530044"/>
        <a:ext cx="1173063" cy="531401"/>
      </dsp:txXfrm>
    </dsp:sp>
    <dsp:sp modelId="{9BAE86A0-11D8-4702-B0A9-D759F00FB944}">
      <dsp:nvSpPr>
        <dsp:cNvPr id="0" name=""/>
        <dsp:cNvSpPr/>
      </dsp:nvSpPr>
      <dsp:spPr>
        <a:xfrm>
          <a:off x="2848501" y="2164819"/>
          <a:ext cx="1206129" cy="564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 – 12366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– 12359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Охват – 99,9%</a:t>
          </a:r>
          <a:endParaRPr lang="ru-RU" sz="1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5034" y="2181352"/>
        <a:ext cx="1173063" cy="5314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D40BE-1BCA-4175-8D54-A17E72A6FB7F}">
      <dsp:nvSpPr>
        <dsp:cNvPr id="0" name=""/>
        <dsp:cNvSpPr/>
      </dsp:nvSpPr>
      <dsp:spPr>
        <a:xfrm>
          <a:off x="0" y="0"/>
          <a:ext cx="2702966" cy="184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Разбор случаев домашних родов</a:t>
          </a:r>
          <a:endParaRPr lang="ru-RU" sz="12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07" y="5407"/>
        <a:ext cx="2692152" cy="173798"/>
      </dsp:txXfrm>
    </dsp:sp>
    <dsp:sp modelId="{E4215AB5-996A-467D-8B29-DC0F848F4E3B}">
      <dsp:nvSpPr>
        <dsp:cNvPr id="0" name=""/>
        <dsp:cNvSpPr/>
      </dsp:nvSpPr>
      <dsp:spPr>
        <a:xfrm>
          <a:off x="270296" y="184612"/>
          <a:ext cx="240231" cy="615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648"/>
              </a:lnTo>
              <a:lnTo>
                <a:pt x="240231" y="615648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0F2A0-7AB2-426E-8308-51CE70B72CD9}">
      <dsp:nvSpPr>
        <dsp:cNvPr id="0" name=""/>
        <dsp:cNvSpPr/>
      </dsp:nvSpPr>
      <dsp:spPr>
        <a:xfrm>
          <a:off x="510528" y="275654"/>
          <a:ext cx="4185858" cy="1049212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9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Токсанбай</a:t>
          </a:r>
          <a:r>
            <a:rPr lang="ru-RU" sz="9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Н.Е. 1994г.р., беременность -2, роды -2. Перед родами выяснилось, что беременная переехала на другой адрес- ул. Брусиловского 167-11/84 на территории КГП на ПХВ “ГП №8”, находилась на карантине по КВИ.
Была вызвана бригада СМП но до приезда скорой произошли домашние самопроизвольные роды в сроке 38 недель живым плодом женского пола,  весом 3080гр, рос-51 см. Родильница и ребенок доставлены в ГРД №1.</a:t>
          </a: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Причина внебольничных родов – стремительные роды.</a:t>
          </a:r>
          <a:endParaRPr lang="ru-RU" sz="1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258" y="306384"/>
        <a:ext cx="4124398" cy="987752"/>
      </dsp:txXfrm>
    </dsp:sp>
    <dsp:sp modelId="{E0C62EAD-B692-4E36-AA97-C2F2387F40A1}">
      <dsp:nvSpPr>
        <dsp:cNvPr id="0" name=""/>
        <dsp:cNvSpPr/>
      </dsp:nvSpPr>
      <dsp:spPr>
        <a:xfrm>
          <a:off x="270296" y="184612"/>
          <a:ext cx="228063" cy="1598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026"/>
              </a:lnTo>
              <a:lnTo>
                <a:pt x="228063" y="159802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81E754-F9AB-4C78-8050-57721F9FBC83}">
      <dsp:nvSpPr>
        <dsp:cNvPr id="0" name=""/>
        <dsp:cNvSpPr/>
      </dsp:nvSpPr>
      <dsp:spPr>
        <a:xfrm>
          <a:off x="498359" y="1407090"/>
          <a:ext cx="4211819" cy="751097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9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Карякина В.И. 1985г.р., беременность -3, роды-3. Со  слов  пациентки  без  схваток, практически  без  боли  начались  роды. До  приезда  скорой  помощи  произошли  роды, живым  доношенным  плодом, женского  пола, весом 4000,0 грамм, рост -55 см. Родильница  и  новорожденный  малыш  доставлены  в ГРД №1 </a:t>
          </a: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Причина внебольничных родов – стремительные роды.</a:t>
          </a:r>
          <a:endParaRPr lang="ru-RU" sz="9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358" y="1429089"/>
        <a:ext cx="4167821" cy="7070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BB182-33BD-4FD3-B2D4-B0B365BC0057}">
      <dsp:nvSpPr>
        <dsp:cNvPr id="0" name=""/>
        <dsp:cNvSpPr/>
      </dsp:nvSpPr>
      <dsp:spPr>
        <a:xfrm>
          <a:off x="0" y="156303"/>
          <a:ext cx="1749012" cy="618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l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по ЖФВ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0" y="156303"/>
        <a:ext cx="1749012" cy="412501"/>
      </dsp:txXfrm>
    </dsp:sp>
    <dsp:sp modelId="{8B0BFA03-7257-449C-9F31-C6BCD0D83F19}">
      <dsp:nvSpPr>
        <dsp:cNvPr id="0" name=""/>
        <dsp:cNvSpPr/>
      </dsp:nvSpPr>
      <dsp:spPr>
        <a:xfrm>
          <a:off x="288034" y="504065"/>
          <a:ext cx="1749012" cy="1750484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ЖФВ  - 16653, из них с ЭГЗ – 1217,  </a:t>
          </a:r>
          <a:r>
            <a:rPr lang="ru-RU" sz="9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в.т.ч</a:t>
          </a:r>
          <a:r>
            <a:rPr lang="ru-RU" sz="9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с АПП – 155.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Охвачены контрацепции – 100%,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Оздоровление ЖФВ составляет – 96% (</a:t>
          </a:r>
          <a:r>
            <a:rPr lang="ru-RU" sz="9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абс</a:t>
          </a:r>
          <a:r>
            <a:rPr lang="ru-RU" sz="9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16001)  </a:t>
          </a:r>
          <a:endParaRPr lang="ru-RU" sz="900" kern="1200" dirty="0"/>
        </a:p>
      </dsp:txBody>
      <dsp:txXfrm>
        <a:off x="339261" y="555292"/>
        <a:ext cx="1646558" cy="1648030"/>
      </dsp:txXfrm>
    </dsp:sp>
    <dsp:sp modelId="{2AB15E56-D583-41F8-8CC2-3423B97EE140}">
      <dsp:nvSpPr>
        <dsp:cNvPr id="0" name=""/>
        <dsp:cNvSpPr/>
      </dsp:nvSpPr>
      <dsp:spPr>
        <a:xfrm rot="36965">
          <a:off x="2094895" y="248918"/>
          <a:ext cx="599520" cy="4354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dk1">
              <a:tint val="6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094899" y="335307"/>
        <a:ext cx="468884" cy="261271"/>
      </dsp:txXfrm>
    </dsp:sp>
    <dsp:sp modelId="{DC403004-8E55-45C4-988E-AFFBEA20C0D3}">
      <dsp:nvSpPr>
        <dsp:cNvPr id="0" name=""/>
        <dsp:cNvSpPr/>
      </dsp:nvSpPr>
      <dsp:spPr>
        <a:xfrm>
          <a:off x="2880117" y="187274"/>
          <a:ext cx="1749012" cy="618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l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по беременным</a:t>
          </a:r>
          <a:endParaRPr lang="ru-RU" sz="1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0117" y="187274"/>
        <a:ext cx="1749012" cy="412501"/>
      </dsp:txXfrm>
    </dsp:sp>
    <dsp:sp modelId="{E03D1C26-68BC-4B1E-896A-879AB554AEE5}">
      <dsp:nvSpPr>
        <dsp:cNvPr id="0" name=""/>
        <dsp:cNvSpPr/>
      </dsp:nvSpPr>
      <dsp:spPr>
        <a:xfrm>
          <a:off x="3136504" y="697953"/>
          <a:ext cx="1749012" cy="196634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состоят на учете по беременности на 31.12.2022г.  – 406 женщин, </a:t>
          </a:r>
          <a:r>
            <a:rPr lang="ru-RU" sz="9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в.т.ч</a:t>
          </a:r>
          <a:r>
            <a:rPr lang="ru-RU" sz="9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с ЭГЗ - 35, из них с  АПП – 2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9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Айдынбаева</a:t>
          </a:r>
          <a:r>
            <a:rPr lang="ru-RU" sz="9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А. – беременность 16 недель, </a:t>
          </a:r>
          <a:r>
            <a:rPr lang="en-US" sz="9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cr</a:t>
          </a:r>
          <a:r>
            <a:rPr lang="ru-RU" sz="9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молочной железы </a:t>
          </a:r>
          <a:r>
            <a:rPr lang="en-US" sz="9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 b </a:t>
          </a:r>
          <a:r>
            <a:rPr lang="kk-KZ" sz="9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стадии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9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Кавказова</a:t>
          </a:r>
          <a:r>
            <a:rPr lang="ru-RU" sz="9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Е. – Беременность 34 недель, параноидная шизофрения. </a:t>
          </a:r>
          <a:endParaRPr lang="ru-RU" sz="900" kern="1200" dirty="0"/>
        </a:p>
      </dsp:txBody>
      <dsp:txXfrm>
        <a:off x="3187731" y="749180"/>
        <a:ext cx="1646558" cy="18638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E1D3B-0BA4-467B-B9B8-83DB0DA2D5A9}">
      <dsp:nvSpPr>
        <dsp:cNvPr id="0" name=""/>
        <dsp:cNvSpPr/>
      </dsp:nvSpPr>
      <dsp:spPr>
        <a:xfrm rot="5400000">
          <a:off x="-184438" y="640005"/>
          <a:ext cx="1229592" cy="8607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Касымбеков</a:t>
          </a:r>
          <a:r>
            <a:rPr lang="ru-RU" sz="11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(мальчик) 28.02.2022г, вес 932,0гр, рост -38 см,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 суток 4 часа </a:t>
          </a:r>
          <a:endParaRPr lang="ru-RU" sz="11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885923"/>
        <a:ext cx="860714" cy="368878"/>
      </dsp:txXfrm>
    </dsp:sp>
    <dsp:sp modelId="{58FB3D62-8392-4412-8D9E-19B78EC4EFCB}">
      <dsp:nvSpPr>
        <dsp:cNvPr id="0" name=""/>
        <dsp:cNvSpPr/>
      </dsp:nvSpPr>
      <dsp:spPr>
        <a:xfrm rot="5400000">
          <a:off x="1916817" y="-1025292"/>
          <a:ext cx="1635591" cy="3747797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Беременная приезжая из </a:t>
          </a:r>
          <a:r>
            <a:rPr lang="ru-RU" sz="10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Алматинской</a:t>
          </a: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области, временно проживала в </a:t>
          </a:r>
          <a:r>
            <a:rPr lang="ru-RU" sz="10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г.Алматы</a:t>
          </a: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Встала на учет относительно поздно в сроке 17 недель. Посетила ЖК 5 раз. В сроке 28 недель экстренно бригадой СМП доставлена в ГПЦ с места работы (повар), учитывая угрожающее состояние плода, ПОНРП </a:t>
          </a:r>
          <a:r>
            <a:rPr lang="ru-RU" sz="10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родозрешена</a:t>
          </a: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Причина смерти: Ателектазы  легких. Морфофункциональная  незрелость  ткани  легкого  и  внутренних  органов. Внутриутробная  пневмония. Сепсис.</a:t>
          </a:r>
          <a:endParaRPr lang="ru-RU" sz="1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60715" y="110654"/>
        <a:ext cx="3667954" cy="1475905"/>
      </dsp:txXfrm>
    </dsp:sp>
    <dsp:sp modelId="{BA015A44-64AD-40A3-A704-2462B52E7ACE}">
      <dsp:nvSpPr>
        <dsp:cNvPr id="0" name=""/>
        <dsp:cNvSpPr/>
      </dsp:nvSpPr>
      <dsp:spPr>
        <a:xfrm rot="5400000">
          <a:off x="-184438" y="1842208"/>
          <a:ext cx="1229592" cy="8607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Жумагулова</a:t>
          </a:r>
          <a:r>
            <a:rPr lang="ru-RU" sz="11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(девочка)  25.06.2022г, вес -2950,0 </a:t>
          </a:r>
          <a:r>
            <a:rPr lang="ru-RU" sz="11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</a:t>
          </a:r>
          <a:r>
            <a:rPr lang="ru-RU" sz="11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рост -48 см,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1суток 12 часов</a:t>
          </a:r>
          <a:endParaRPr lang="ru-RU" sz="11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088126"/>
        <a:ext cx="860714" cy="368878"/>
      </dsp:txXfrm>
    </dsp:sp>
    <dsp:sp modelId="{19D2AA24-F242-49D0-A3E7-4F1C9B983718}">
      <dsp:nvSpPr>
        <dsp:cNvPr id="0" name=""/>
        <dsp:cNvSpPr/>
      </dsp:nvSpPr>
      <dsp:spPr>
        <a:xfrm rot="5400000">
          <a:off x="2171863" y="189567"/>
          <a:ext cx="1125498" cy="3747797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Беременная наблюдалась с 10 недель, в сроке 12 недель на УЗИ скрининге выявлено ВПР (гипоплазия носовых костей, утолщение шейной складки). Проведен </a:t>
          </a:r>
          <a:r>
            <a:rPr lang="ru-RU" sz="10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амниоцентез</a:t>
          </a: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консультация генетика, разрешено пролонгировать беременность. В сроке 31 неделю присоединились гидроторакс, </a:t>
          </a:r>
          <a:r>
            <a:rPr lang="ru-RU" sz="10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гигрома</a:t>
          </a: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шеи, </a:t>
          </a:r>
          <a:r>
            <a:rPr lang="ru-RU" sz="10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родоразрешена</a:t>
          </a: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экстренно в сроке  33 недели. Причина: </a:t>
          </a:r>
          <a:r>
            <a:rPr lang="ru-RU" sz="1000" b="1" i="1" kern="1200" dirty="0" smtClean="0"/>
            <a:t>МВПР . ВПС. </a:t>
          </a:r>
          <a:r>
            <a:rPr lang="ru-RU" sz="1000" b="1" i="1" kern="1200" dirty="0" err="1" smtClean="0"/>
            <a:t>Коарктация</a:t>
          </a:r>
          <a:r>
            <a:rPr lang="ru-RU" sz="1000" b="1" i="1" kern="1200" dirty="0" smtClean="0"/>
            <a:t>  и гипоплазия аорты. ДМЖП . Кистозная  </a:t>
          </a:r>
          <a:r>
            <a:rPr lang="ru-RU" sz="1000" b="1" i="1" kern="1200" dirty="0" err="1" smtClean="0"/>
            <a:t>гигрома</a:t>
          </a:r>
          <a:r>
            <a:rPr lang="ru-RU" sz="1000" b="1" i="1" kern="1200" dirty="0" smtClean="0"/>
            <a:t>  шеи. Гидроторакс.</a:t>
          </a:r>
          <a:r>
            <a:rPr lang="ru-RU" sz="1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60714" y="1555658"/>
        <a:ext cx="3692855" cy="1015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0.08333</cdr:x>
      <cdr:y>0.09764</cdr:y>
    </cdr:from>
    <cdr:to>
      <cdr:x>0.57302</cdr:x>
      <cdr:y>0.22782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8966" y="216024"/>
          <a:ext cx="1169185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66380      67069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0.59428</cdr:x>
      <cdr:y>0.35887</cdr:y>
    </cdr:from>
    <cdr:to>
      <cdr:x>0.98637</cdr:x>
      <cdr:y>1</cdr:y>
    </cdr:to>
    <cdr:sp macro="" textlink="">
      <cdr:nvSpPr>
        <cdr:cNvPr id="3" name="TextBox 10"/>
        <cdr:cNvSpPr txBox="1"/>
      </cdr:nvSpPr>
      <cdr:spPr>
        <a:xfrm xmlns:a="http://schemas.openxmlformats.org/drawingml/2006/main">
          <a:off x="2886180" y="568514"/>
          <a:ext cx="1904218" cy="1015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i="1" dirty="0" smtClean="0">
              <a:latin typeface="Times New Roman" pitchFamily="18" charset="0"/>
              <a:cs typeface="Times New Roman" pitchFamily="18" charset="0"/>
            </a:rPr>
            <a:t>Причины отклонения </a:t>
          </a:r>
        </a:p>
        <a:p xmlns:a="http://schemas.openxmlformats.org/drawingml/2006/main">
          <a:r>
            <a:rPr lang="ru-RU" sz="1000" i="1" dirty="0" smtClean="0">
              <a:latin typeface="Times New Roman" pitchFamily="18" charset="0"/>
              <a:cs typeface="Times New Roman" pitchFamily="18" charset="0"/>
            </a:rPr>
            <a:t>Ошибочный запрос - </a:t>
          </a:r>
          <a:r>
            <a:rPr lang="en-US" sz="1000" i="1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000" i="1" dirty="0" smtClean="0">
              <a:latin typeface="Times New Roman" pitchFamily="18" charset="0"/>
              <a:cs typeface="Times New Roman" pitchFamily="18" charset="0"/>
            </a:rPr>
            <a:t>498</a:t>
          </a:r>
        </a:p>
        <a:p xmlns:a="http://schemas.openxmlformats.org/drawingml/2006/main">
          <a:r>
            <a:rPr lang="ru-RU" sz="1000" i="1" dirty="0" smtClean="0">
              <a:latin typeface="Times New Roman" pitchFamily="18" charset="0"/>
              <a:cs typeface="Times New Roman" pitchFamily="18" charset="0"/>
            </a:rPr>
            <a:t>Уже прикреплен – </a:t>
          </a:r>
          <a:r>
            <a:rPr lang="en-US" sz="1000" i="1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000" i="1" dirty="0" smtClean="0">
              <a:latin typeface="Times New Roman" pitchFamily="18" charset="0"/>
              <a:cs typeface="Times New Roman" pitchFamily="18" charset="0"/>
            </a:rPr>
            <a:t>73</a:t>
          </a:r>
        </a:p>
        <a:p xmlns:a="http://schemas.openxmlformats.org/drawingml/2006/main">
          <a:r>
            <a:rPr lang="ru-RU" sz="1000" i="1" dirty="0" smtClean="0">
              <a:latin typeface="Times New Roman" pitchFamily="18" charset="0"/>
              <a:cs typeface="Times New Roman" pitchFamily="18" charset="0"/>
            </a:rPr>
            <a:t>Свободное прикрепление –  3114</a:t>
          </a:r>
        </a:p>
        <a:p xmlns:a="http://schemas.openxmlformats.org/drawingml/2006/main">
          <a:r>
            <a:rPr lang="ru-RU" sz="1000" i="1" dirty="0" smtClean="0">
              <a:latin typeface="Times New Roman" pitchFamily="18" charset="0"/>
              <a:cs typeface="Times New Roman" pitchFamily="18" charset="0"/>
            </a:rPr>
            <a:t>Не проживает - 457</a:t>
          </a:r>
          <a:endParaRPr lang="ru-RU" sz="1000" i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0.60667</cdr:x>
      <cdr:y>0.15729</cdr:y>
    </cdr:from>
    <cdr:to>
      <cdr:x>0.99263</cdr:x>
      <cdr:y>0.47187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29578" y="648072"/>
          <a:ext cx="3390650" cy="1296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0.61558</cdr:x>
      <cdr:y>0.48026</cdr:y>
    </cdr:from>
    <cdr:to>
      <cdr:x>0.99652</cdr:x>
      <cdr:y>0.80044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07860" y="1944216"/>
          <a:ext cx="3346511" cy="1296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i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100" i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0.73469</cdr:x>
      <cdr:y>0.54973</cdr:y>
    </cdr:from>
    <cdr:to>
      <cdr:x>1</cdr:x>
      <cdr:y>0.9593</cdr:y>
    </cdr:to>
    <cdr:sp macro="" textlink="">
      <cdr:nvSpPr>
        <cdr:cNvPr id="3" name="TextBox 10"/>
        <cdr:cNvSpPr txBox="1"/>
      </cdr:nvSpPr>
      <cdr:spPr>
        <a:xfrm xmlns:a="http://schemas.openxmlformats.org/drawingml/2006/main">
          <a:off x="4205460" y="1662736"/>
          <a:ext cx="1518668" cy="123880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i="1" dirty="0" smtClean="0"/>
            <a:t>*</a:t>
          </a:r>
          <a:r>
            <a:rPr lang="ru-RU" sz="800" b="1" i="1" dirty="0" smtClean="0"/>
            <a:t>Умерший</a:t>
          </a:r>
          <a:r>
            <a:rPr lang="ru-RU" sz="1050" b="1" i="1" dirty="0" smtClean="0"/>
            <a:t> - 1</a:t>
          </a:r>
        </a:p>
        <a:p xmlns:a="http://schemas.openxmlformats.org/drawingml/2006/main">
          <a:r>
            <a:rPr lang="ru-RU" sz="800" b="1" i="1" dirty="0" err="1" smtClean="0"/>
            <a:t>Барычев</a:t>
          </a:r>
          <a:r>
            <a:rPr lang="ru-RU" sz="800" b="1" i="1" dirty="0" smtClean="0"/>
            <a:t> </a:t>
          </a:r>
          <a:r>
            <a:rPr lang="ru-RU" sz="800" b="1" i="1" dirty="0"/>
            <a:t>И.И. 1948г.р</a:t>
          </a:r>
          <a:r>
            <a:rPr lang="ru-RU" sz="800" i="1" dirty="0"/>
            <a:t>. Болел туберкулезом в 2013 году.                                                                                 В апреле 2021 году перенес </a:t>
          </a:r>
          <a:r>
            <a:rPr lang="en-US" sz="800" i="1" dirty="0"/>
            <a:t>COVID</a:t>
          </a:r>
          <a:r>
            <a:rPr lang="ru-RU" sz="800" i="1" dirty="0"/>
            <a:t>-19. Получал лечение.  Состояние ухудшилось в декабре 2021 года.  Дообследован у фтизиатра. </a:t>
          </a:r>
          <a:r>
            <a:rPr lang="ru-RU" sz="800" i="1" dirty="0" err="1"/>
            <a:t>Соп</a:t>
          </a:r>
          <a:r>
            <a:rPr lang="ru-RU" sz="800" i="1" dirty="0"/>
            <a:t> д/з: ХОБЛ, ИБС, АГ</a:t>
          </a:r>
          <a:endParaRPr lang="ru-RU" sz="1100" i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r>
              <a:rPr lang="ru-RU" smtClean="0"/>
              <a:t>рапрара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DF260D2B-A6AE-42F4-B306-09740CA4070B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1ACA0ACC-0C7A-427E-B24A-F0B7B1696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8435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r>
              <a:rPr lang="ru-RU" smtClean="0"/>
              <a:t>рапрара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6B77A637-E793-4118-967D-17235F3C01E5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D2260C10-E794-4910-90A6-40B882D4C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15398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dirty="0" err="1" smtClean="0"/>
              <a:t>рапрара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260C10-E794-4910-90A6-40B882D4CF0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314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рапрара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260C10-E794-4910-90A6-40B882D4CF0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141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рапрара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260C10-E794-4910-90A6-40B882D4CF0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657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рапрара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260C10-E794-4910-90A6-40B882D4CF0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657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рапрара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260C10-E794-4910-90A6-40B882D4CF0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610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рапрара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260C10-E794-4910-90A6-40B882D4CF0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6AC7-2C8F-478A-87A1-7A241F2F898D}" type="datetime1">
              <a:rPr lang="ru-RU" smtClean="0"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КГП на ПХВ "Городская поликлиника №3"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19A4-F324-41EF-BA80-50CAF6149A37}" type="datetime1">
              <a:rPr lang="ru-RU" smtClean="0"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КГП на ПХВ "Городская поликлиника №3"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D185-E91B-4215-9503-878D0AB324C5}" type="datetime1">
              <a:rPr lang="ru-RU" smtClean="0"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КГП на ПХВ "Городская поликлиника №3"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25BC-E0CB-4FC2-A20B-E6B5644F77EA}" type="datetime1">
              <a:rPr lang="ru-RU" smtClean="0"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КГП на ПХВ "Городская поликлиника №3"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14FB-151F-438A-BD01-438BCDCC66EF}" type="datetime1">
              <a:rPr lang="ru-RU" smtClean="0"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КГП на ПХВ "Городская поликлиника №3"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BA19-30FB-42B6-8D94-FAEA391AB956}" type="datetime1">
              <a:rPr lang="ru-RU" smtClean="0"/>
              <a:t>15.06.2023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КГП на ПХВ "Городская поликлиника №3"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E120-543B-4D88-988F-4DFCCB2CC435}" type="datetime1">
              <a:rPr lang="ru-RU" smtClean="0"/>
              <a:t>15.06.2023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КГП на ПХВ "Городская поликлиника №3"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1B51-8189-4DC9-9001-F1C6259FC919}" type="datetime1">
              <a:rPr lang="ru-RU" smtClean="0"/>
              <a:t>15.06.2023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КГП на ПХВ "Городская поликлиника №3"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B044-212A-4AB5-A448-68F4E805DE18}" type="datetime1">
              <a:rPr lang="ru-RU" smtClean="0"/>
              <a:t>15.06.2023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КГП на ПХВ "Городская поликлиника №3"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C4A4-5DAD-4B51-90B8-EE6AEE31F69A}" type="datetime1">
              <a:rPr lang="ru-RU" smtClean="0"/>
              <a:t>15.06.2023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КГП на ПХВ "Городская поликлиника №3"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F536-C008-4497-BC5B-7E4E59D5BD67}" type="datetime1">
              <a:rPr lang="ru-RU" smtClean="0"/>
              <a:t>15.06.2023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КГП на ПХВ "Городская поликлиника №3"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AE37A6-1EAC-4CD3-AB16-30321BD91F8B}" type="datetime1">
              <a:rPr lang="ru-RU" smtClean="0"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/>
              <a:t>КГП на ПХВ "Городская поликлиника №3"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chart" Target="../charts/chart22.xml"/><Relationship Id="rId4" Type="http://schemas.openxmlformats.org/officeDocument/2006/relationships/diagramLayout" Target="../diagrams/layout7.xml"/><Relationship Id="rId9" Type="http://schemas.openxmlformats.org/officeDocument/2006/relationships/chart" Target="../charts/char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56992"/>
            <a:ext cx="9113967" cy="2664296"/>
          </a:xfrm>
        </p:spPr>
        <p:txBody>
          <a:bodyPr/>
          <a:lstStyle/>
          <a:p>
            <a:pPr marL="182880" indent="0" algn="ctr">
              <a:buNone/>
              <a:defRPr/>
            </a:pPr>
            <a:r>
              <a:rPr lang="ru-RU" altLang="ru-RU" sz="4000" i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Анализ деятельности</a:t>
            </a:r>
            <a:br>
              <a:rPr lang="ru-RU" altLang="ru-RU" sz="4000" i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altLang="ru-RU" sz="3200" i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/>
            </a:r>
            <a:br>
              <a:rPr lang="ru-RU" altLang="ru-RU" sz="3200" i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altLang="ru-RU" sz="3200" i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КГП на ПХВ «Городская поликлиника №3»</a:t>
            </a:r>
            <a:br>
              <a:rPr lang="ru-RU" altLang="ru-RU" sz="3200" i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altLang="ru-RU" sz="3200" i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за 2022 год </a:t>
            </a:r>
            <a:r>
              <a:rPr lang="ru-RU" altLang="ru-RU" sz="3200" i="1" dirty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в сравнении с 2021 годом</a:t>
            </a:r>
            <a:r>
              <a:rPr lang="ru-RU" altLang="ru-RU" sz="3200" i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/>
            </a:r>
            <a:br>
              <a:rPr lang="ru-RU" altLang="ru-RU" sz="3200" i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Рисунок 4" descr="C:\Users\defaultuser0\Downloads\WhatsApp Image 2022-01-12 at 15.55.31.jpe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20687"/>
            <a:ext cx="2304256" cy="2213323"/>
          </a:xfrm>
          <a:prstGeom prst="rect">
            <a:avLst/>
          </a:prstGeom>
          <a:ln>
            <a:noFill/>
          </a:ln>
        </p:spPr>
      </p:pic>
      <p:sp>
        <p:nvSpPr>
          <p:cNvPr id="8" name="AutoShape 6" descr="акимат алмалинского района, источник: www.gov.k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8" descr="акимат алмалинского района, источник: www.gov.k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88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1" cy="365125"/>
          </a:xfrm>
        </p:spPr>
        <p:txBody>
          <a:bodyPr/>
          <a:lstStyle/>
          <a:p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КГП на ПХВ "Городская поликлиника №3"</a:t>
            </a:r>
            <a:endParaRPr lang="ru-RU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9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ДКПН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196752"/>
            <a:ext cx="57585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Индикаторы ДКПН в 2022 году достигнуты на 98,7% ,в 2021 году также достигнуты на 98,7%. Незначительное не достижение по индикатору 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«Охват патронажными посещениями новорожденных в первые 3 суток после выписки из роддома»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объясняется тем,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(новорожденные) женщин прикрепленных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ГП№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и по беременности наблюдавшиеся в поликлинике 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родов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поступают на участок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выписываются по месту прибытия женщины, 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чем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 на патронаж новорожденного в поликлинику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поступает.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093805"/>
              </p:ext>
            </p:extLst>
          </p:nvPr>
        </p:nvGraphicFramePr>
        <p:xfrm>
          <a:off x="149634" y="3717032"/>
          <a:ext cx="8814853" cy="2856294"/>
        </p:xfrm>
        <a:graphic>
          <a:graphicData uri="http://schemas.openxmlformats.org/drawingml/2006/table">
            <a:tbl>
              <a:tblPr/>
              <a:tblGrid>
                <a:gridCol w="3166319"/>
                <a:gridCol w="858686"/>
                <a:gridCol w="858686"/>
                <a:gridCol w="667867"/>
                <a:gridCol w="572457"/>
                <a:gridCol w="763276"/>
                <a:gridCol w="840877"/>
                <a:gridCol w="572457"/>
                <a:gridCol w="514228"/>
              </a:tblGrid>
              <a:tr h="1626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пунктов</a:t>
                      </a:r>
                    </a:p>
                  </a:txBody>
                  <a:tcPr marL="6809" marR="6809" marT="6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</a:p>
                  </a:txBody>
                  <a:tcPr marL="6809" marR="6809" marT="6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</a:t>
                      </a:r>
                    </a:p>
                  </a:txBody>
                  <a:tcPr marL="6809" marR="6809" marT="6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Числитель</a:t>
                      </a:r>
                    </a:p>
                  </a:txBody>
                  <a:tcPr marL="6809" marR="6809" marT="6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Знаменатель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Числитель</a:t>
                      </a:r>
                    </a:p>
                  </a:txBody>
                  <a:tcPr marL="6809" marR="6809" marT="6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Знаменатель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Своевременно диагностированный туберкулёз легких</a:t>
                      </a:r>
                    </a:p>
                  </a:txBody>
                  <a:tcPr marL="6809" marR="6809" marT="6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809" marR="6809" marT="6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99,5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809" marR="6809" marT="6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7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Впервые выявленные случаи злокачественного новообразования визуальной локализации 1-2 стадии</a:t>
                      </a:r>
                    </a:p>
                  </a:txBody>
                  <a:tcPr marL="6809" marR="6809" marT="6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</a:t>
                      </a:r>
                    </a:p>
                  </a:txBody>
                  <a:tcPr marL="6809" marR="6809" marT="6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71,8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78,2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</a:t>
                      </a:r>
                    </a:p>
                  </a:txBody>
                  <a:tcPr marL="6809" marR="6809" marT="6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74,9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85,6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госпитализации больных с осложнениями заболеваний сердечно-сосудистой системы (инфаркт миокарда, инсульт)</a:t>
                      </a:r>
                    </a:p>
                  </a:txBody>
                  <a:tcPr marL="6809" marR="6809" marT="6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</a:t>
                      </a:r>
                    </a:p>
                  </a:txBody>
                  <a:tcPr marL="6809" marR="6809" marT="6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732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23,5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23,1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183</a:t>
                      </a:r>
                    </a:p>
                  </a:txBody>
                  <a:tcPr marL="6809" marR="6809" marT="6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857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21,2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21,1</a:t>
                      </a:r>
                      <a:endParaRPr lang="ru-RU" sz="1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 детей до 5 лет, </a:t>
                      </a:r>
                      <a:r>
                        <a:rPr lang="ru-RU" sz="10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госпит.х</a:t>
                      </a:r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 </a:t>
                      </a:r>
                      <a:r>
                        <a:rPr lang="ru-RU" sz="10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ослож</a:t>
                      </a:r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острыми респираторными инфекциями</a:t>
                      </a:r>
                    </a:p>
                  </a:txBody>
                  <a:tcPr marL="6809" marR="6809" marT="6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236</a:t>
                      </a:r>
                    </a:p>
                  </a:txBody>
                  <a:tcPr marL="6809" marR="6809" marT="6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9229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2,6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</a:t>
                      </a:r>
                    </a:p>
                  </a:txBody>
                  <a:tcPr marL="6809" marR="6809" marT="6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16134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7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Охват патронажными посещениями новорожденных в первые 3 суток после выписки из роддому</a:t>
                      </a:r>
                    </a:p>
                  </a:txBody>
                  <a:tcPr marL="6809" marR="6809" marT="6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811</a:t>
                      </a:r>
                    </a:p>
                  </a:txBody>
                  <a:tcPr marL="6809" marR="6809" marT="6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822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</a:rPr>
                        <a:t>98,7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593</a:t>
                      </a:r>
                    </a:p>
                  </a:txBody>
                  <a:tcPr marL="6809" marR="6809" marT="6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601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98,7</a:t>
                      </a:r>
                      <a:endParaRPr lang="ru-RU" sz="1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Материнская смертность, предотвратимая на уровне ПМСП</a:t>
                      </a:r>
                    </a:p>
                  </a:txBody>
                  <a:tcPr marL="6809" marR="6809" marT="6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809" marR="6809" marT="6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809" marR="6809" marT="6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Детская смертность от 7 дней до 5 лет, предотвратимая на уровне ПМСП</a:t>
                      </a:r>
                    </a:p>
                  </a:txBody>
                  <a:tcPr marL="6809" marR="6809" marT="6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809" marR="6809" marT="6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809" marR="6809" marT="6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Обоснованные жалобы</a:t>
                      </a:r>
                    </a:p>
                  </a:txBody>
                  <a:tcPr marL="6809" marR="6809" marT="6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809" marR="6809" marT="6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809" marR="6809" marT="6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809" marR="6809" marT="68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646856"/>
              </p:ext>
            </p:extLst>
          </p:nvPr>
        </p:nvGraphicFramePr>
        <p:xfrm>
          <a:off x="179512" y="651404"/>
          <a:ext cx="2160239" cy="2976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187"/>
                <a:gridCol w="632026"/>
                <a:gridCol w="632026"/>
              </a:tblGrid>
              <a:tr h="396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000" b="1" i="1" dirty="0">
                          <a:solidFill>
                            <a:schemeClr val="tx1"/>
                          </a:solidFill>
                          <a:effectLst/>
                        </a:rPr>
                        <a:t>Показатель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000" b="1" i="1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000" b="1" i="1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9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kern="1200" dirty="0">
                          <a:solidFill>
                            <a:schemeClr val="tx1"/>
                          </a:solidFill>
                          <a:effectLst/>
                        </a:rPr>
                        <a:t>Население</a:t>
                      </a:r>
                      <a:endParaRPr lang="ru-RU" sz="10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kern="1200" dirty="0">
                          <a:solidFill>
                            <a:schemeClr val="tx1"/>
                          </a:solidFill>
                          <a:effectLst/>
                        </a:rPr>
                        <a:t>66 007</a:t>
                      </a:r>
                      <a:endParaRPr lang="ru-RU" sz="10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kern="1200" dirty="0">
                          <a:solidFill>
                            <a:schemeClr val="tx1"/>
                          </a:solidFill>
                          <a:effectLst/>
                        </a:rPr>
                        <a:t>66 </a:t>
                      </a:r>
                      <a:r>
                        <a:rPr lang="ru-RU" sz="1000" b="0" i="1" kern="1200" dirty="0" smtClean="0">
                          <a:solidFill>
                            <a:schemeClr val="tx1"/>
                          </a:solidFill>
                          <a:effectLst/>
                        </a:rPr>
                        <a:t>744</a:t>
                      </a:r>
                      <a:endParaRPr lang="ru-RU" sz="10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9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kern="1200" dirty="0">
                          <a:solidFill>
                            <a:schemeClr val="tx1"/>
                          </a:solidFill>
                          <a:effectLst/>
                        </a:rPr>
                        <a:t>Плановая сумма СКПН</a:t>
                      </a:r>
                      <a:endParaRPr lang="ru-RU" sz="10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kern="1200" dirty="0">
                          <a:solidFill>
                            <a:schemeClr val="tx1"/>
                          </a:solidFill>
                          <a:effectLst/>
                        </a:rPr>
                        <a:t>6 600 750</a:t>
                      </a:r>
                      <a:endParaRPr lang="ru-RU" sz="10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kern="1200" dirty="0">
                          <a:solidFill>
                            <a:schemeClr val="tx1"/>
                          </a:solidFill>
                          <a:effectLst/>
                        </a:rPr>
                        <a:t>6 683 133</a:t>
                      </a:r>
                      <a:endParaRPr lang="ru-RU" sz="10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9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kern="1200" dirty="0">
                          <a:solidFill>
                            <a:schemeClr val="tx1"/>
                          </a:solidFill>
                          <a:effectLst/>
                        </a:rPr>
                        <a:t>Фактическая сумма СКПН</a:t>
                      </a:r>
                      <a:endParaRPr lang="ru-RU" sz="10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kern="1200" dirty="0">
                          <a:solidFill>
                            <a:schemeClr val="tx1"/>
                          </a:solidFill>
                          <a:effectLst/>
                        </a:rPr>
                        <a:t>7 469 794</a:t>
                      </a:r>
                      <a:endParaRPr lang="ru-RU" sz="10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kern="1200" dirty="0">
                          <a:solidFill>
                            <a:schemeClr val="tx1"/>
                          </a:solidFill>
                          <a:effectLst/>
                        </a:rPr>
                        <a:t>7 446 237</a:t>
                      </a:r>
                      <a:endParaRPr lang="ru-RU" sz="10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9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kern="1200">
                          <a:solidFill>
                            <a:schemeClr val="tx1"/>
                          </a:solidFill>
                          <a:effectLst/>
                        </a:rPr>
                        <a:t>Сумма СКПН на 1 жителя</a:t>
                      </a:r>
                      <a:endParaRPr lang="ru-RU" sz="1000" b="0" i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kern="1200" dirty="0">
                          <a:solidFill>
                            <a:schemeClr val="tx1"/>
                          </a:solidFill>
                          <a:effectLst/>
                        </a:rPr>
                        <a:t>111,7</a:t>
                      </a:r>
                      <a:endParaRPr lang="ru-RU" sz="10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kern="1200" dirty="0">
                          <a:solidFill>
                            <a:schemeClr val="tx1"/>
                          </a:solidFill>
                          <a:effectLst/>
                        </a:rPr>
                        <a:t>110,1</a:t>
                      </a:r>
                      <a:endParaRPr lang="ru-RU" sz="10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0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kern="1200" dirty="0">
                          <a:solidFill>
                            <a:schemeClr val="tx1"/>
                          </a:solidFill>
                          <a:effectLst/>
                        </a:rPr>
                        <a:t>Уровень достижения результата</a:t>
                      </a:r>
                      <a:endParaRPr lang="ru-RU" sz="10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kern="1200" dirty="0">
                          <a:solidFill>
                            <a:schemeClr val="tx1"/>
                          </a:solidFill>
                          <a:effectLst/>
                        </a:rPr>
                        <a:t>97,7</a:t>
                      </a:r>
                      <a:endParaRPr lang="ru-RU" sz="10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kern="1200" dirty="0">
                          <a:solidFill>
                            <a:schemeClr val="tx1"/>
                          </a:solidFill>
                          <a:effectLst/>
                        </a:rPr>
                        <a:t>98,7</a:t>
                      </a:r>
                      <a:endParaRPr lang="ru-RU" sz="10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689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1" cy="365125"/>
          </a:xfrm>
        </p:spPr>
        <p:txBody>
          <a:bodyPr/>
          <a:lstStyle/>
          <a:p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КГП на ПХВ "Городская поликлиника №3"</a:t>
            </a:r>
            <a:endParaRPr lang="ru-RU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9880" y="-5648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развития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80797" y="589281"/>
            <a:ext cx="8856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200" b="1" i="1" dirty="0" smtClean="0"/>
              <a:t>Национальный проект </a:t>
            </a:r>
            <a:r>
              <a:rPr lang="ru-RU" sz="1200" b="1" i="1" dirty="0"/>
              <a:t>"Качественное и доступное здравоохранение для каждого гражданина "Здоровая нация"</a:t>
            </a:r>
          </a:p>
        </p:txBody>
      </p:sp>
      <p:graphicFrame>
        <p:nvGraphicFramePr>
          <p:cNvPr id="9" name="Объект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98132013"/>
              </p:ext>
            </p:extLst>
          </p:nvPr>
        </p:nvGraphicFramePr>
        <p:xfrm>
          <a:off x="129632" y="1340768"/>
          <a:ext cx="8784976" cy="49194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6263"/>
                <a:gridCol w="2664296"/>
                <a:gridCol w="1224136"/>
                <a:gridCol w="576064"/>
                <a:gridCol w="648072"/>
                <a:gridCol w="648072"/>
                <a:gridCol w="648073"/>
              </a:tblGrid>
              <a:tr h="196434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05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</a:t>
                      </a:r>
                      <a:r>
                        <a:rPr lang="ru-RU" sz="105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 (формула) расчета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434">
                <a:tc vMerge="1">
                  <a:txBody>
                    <a:bodyPr/>
                    <a:lstStyle/>
                    <a:p>
                      <a:pPr algn="l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86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материнской смертности предотвратимой на уровне ПМСП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случаев материнской смертности/число родившихся живыми*100 000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100тыс. живорожденных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30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младенческой смертности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детей, умерших на 1-м году жизни в течение года (2/3 от числа детей, родившихся </a:t>
                      </a:r>
                      <a:r>
                        <a:rPr lang="ru-RU" sz="105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живими</a:t>
                      </a:r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данном календарном году + 1/3 числа детей, родившихся живыми в предыдущем году)*1 000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1 000 родившихся живыми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050" b="0" i="1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86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заболеваемости туберкулезом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Впервые выявленный туберкулез/среднегодовая численность населения*100 000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100тыс.населения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86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 выход на инвалидность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первые освидетельствованные*10000/число трудоспособного населения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4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Заболевание ожирением среди детей (0-14 лет)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детей с ожирением *100тыс/число детей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100 тыс населения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69,3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69,3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93,2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93,2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86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Удовлетворительность населения качеством медицинской помощи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основании анкетирования по расчетам РЦРЗ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53,9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53,91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86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охвата детей до 1 года проактивным наблюдением и скринингами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08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охвата беременных женщин индивидуальным  и междисциплинарным дородовым наблюдением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86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охвата медицинской реабилитацией детей с ограниченными возможностями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6975" y="980728"/>
            <a:ext cx="3776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/>
              <a:t>В 2022 году и 2021 году все индикаторы достигнуты</a:t>
            </a:r>
            <a:endParaRPr lang="ru-RU" sz="1200" b="1" i="1" dirty="0"/>
          </a:p>
        </p:txBody>
      </p:sp>
    </p:spTree>
    <p:extLst>
      <p:ext uri="{BB962C8B-B14F-4D97-AF65-F5344CB8AC3E}">
        <p14:creationId xmlns:p14="http://schemas.microsoft.com/office/powerpoint/2010/main" val="3164846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-27813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1" cy="365125"/>
          </a:xfrm>
        </p:spPr>
        <p:txBody>
          <a:bodyPr/>
          <a:lstStyle/>
          <a:p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КГП на ПХВ "Городская поликлиника №3"</a:t>
            </a:r>
            <a:endParaRPr lang="ru-RU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7813" y="0"/>
            <a:ext cx="9171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</a:t>
            </a:r>
          </a:p>
        </p:txBody>
      </p:sp>
      <p:sp>
        <p:nvSpPr>
          <p:cNvPr id="28" name="Объект 5"/>
          <p:cNvSpPr>
            <a:spLocks noGrp="1"/>
          </p:cNvSpPr>
          <p:nvPr>
            <p:ph idx="4294967295"/>
          </p:nvPr>
        </p:nvSpPr>
        <p:spPr>
          <a:xfrm>
            <a:off x="139291" y="884332"/>
            <a:ext cx="3810643" cy="403244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003374"/>
              </a:buClr>
              <a:buSzPct val="200000"/>
              <a:buNone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ПОЛИКЛИНИКИ</a:t>
            </a:r>
          </a:p>
          <a:p>
            <a:pPr marL="197825" indent="-197825">
              <a:spcBef>
                <a:spcPts val="0"/>
              </a:spcBef>
              <a:spcAft>
                <a:spcPts val="0"/>
              </a:spcAft>
              <a:buClr>
                <a:srgbClr val="003374"/>
              </a:buClr>
              <a:buSzPct val="200000"/>
              <a:buFont typeface="Arial" pitchFamily="34" charset="0"/>
              <a:buChar char="•"/>
              <a:defRPr/>
            </a:pPr>
            <a:r>
              <a:rPr lang="ru-RU" sz="1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АДМИНИСТРАТИВНО-ХОЗЯЙСТВЕННЫЕ СЛУЖБЫ</a:t>
            </a:r>
          </a:p>
          <a:p>
            <a:pPr marL="197825" indent="-197825" fontAlgn="auto">
              <a:spcBef>
                <a:spcPts val="0"/>
              </a:spcBef>
              <a:spcAft>
                <a:spcPts val="0"/>
              </a:spcAft>
              <a:buClr>
                <a:srgbClr val="003374"/>
              </a:buClr>
              <a:buSzPct val="200000"/>
              <a:buFont typeface="Arial" pitchFamily="34" charset="0"/>
              <a:buChar char="•"/>
              <a:defRPr/>
            </a:pPr>
            <a:r>
              <a:rPr lang="ru-RU" sz="1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КОМПЛЕАНС-СЛУЖБА/ОФИЦЕР</a:t>
            </a:r>
          </a:p>
          <a:p>
            <a:pPr marL="197825" indent="-197825" fontAlgn="auto">
              <a:spcBef>
                <a:spcPts val="0"/>
              </a:spcBef>
              <a:spcAft>
                <a:spcPts val="0"/>
              </a:spcAft>
              <a:buClr>
                <a:srgbClr val="003374"/>
              </a:buClr>
              <a:buSzPct val="200000"/>
              <a:buFont typeface="Arial" pitchFamily="34" charset="0"/>
              <a:buChar char="•"/>
              <a:defRPr/>
            </a:pPr>
            <a:r>
              <a:rPr lang="ru-RU" sz="1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РЕСУСНО-ИНФОРМАЦИОННЫЙ </a:t>
            </a:r>
            <a:r>
              <a:rPr lang="ru-RU" sz="1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</a:p>
          <a:p>
            <a:pPr marL="197825" indent="-197825" fontAlgn="auto">
              <a:spcBef>
                <a:spcPts val="0"/>
              </a:spcBef>
              <a:spcAft>
                <a:spcPts val="0"/>
              </a:spcAft>
              <a:buClr>
                <a:srgbClr val="003374"/>
              </a:buClr>
              <a:buSzPct val="200000"/>
              <a:buFont typeface="Arial" pitchFamily="34" charset="0"/>
              <a:buChar char="•"/>
              <a:defRPr/>
            </a:pPr>
            <a:r>
              <a:rPr lang="ru-RU" sz="1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РЕГИСТРАТУРА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rgbClr val="003374"/>
              </a:buClr>
              <a:buSzPct val="200000"/>
              <a:buFont typeface="Arial" pitchFamily="34" charset="0"/>
              <a:buChar char="•"/>
              <a:defRPr/>
            </a:pPr>
            <a:r>
              <a:rPr lang="ru-RU" sz="1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ПОДДЕРЖКИ ПАЦИЕНТОВ И ВНУТРЕННЕГО АУДИТА</a:t>
            </a:r>
          </a:p>
          <a:p>
            <a:pPr lvl="1" algn="just">
              <a:spcBef>
                <a:spcPts val="0"/>
              </a:spcBef>
              <a:buClr>
                <a:srgbClr val="003374"/>
              </a:buClr>
              <a:buSzPct val="200000"/>
              <a:buFont typeface="Wingdings" panose="05000000000000000000" pitchFamily="2" charset="2"/>
              <a:buChar char="ü"/>
              <a:defRPr/>
            </a:pP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консультативно – медиативной помощи.</a:t>
            </a:r>
            <a:endParaRPr lang="ru-RU" sz="11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7825" indent="-197825" fontAlgn="auto">
              <a:spcBef>
                <a:spcPts val="0"/>
              </a:spcBef>
              <a:spcAft>
                <a:spcPts val="0"/>
              </a:spcAft>
              <a:buClr>
                <a:srgbClr val="003374"/>
              </a:buClr>
              <a:buSzPct val="200000"/>
              <a:buFont typeface="Arial" pitchFamily="34" charset="0"/>
              <a:buChar char="•"/>
              <a:defRPr/>
            </a:pPr>
            <a:r>
              <a:rPr lang="ru-RU" sz="1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СЕМЕЙНОГО ЗДОРОВЬЯ:</a:t>
            </a:r>
          </a:p>
          <a:p>
            <a:pPr marL="306629" indent="187934" fontAlgn="auto">
              <a:spcBef>
                <a:spcPts val="0"/>
              </a:spcBef>
              <a:spcAft>
                <a:spcPts val="0"/>
              </a:spcAft>
              <a:buClr>
                <a:srgbClr val="003374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</a:t>
            </a: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и социально-психологической помощи</a:t>
            </a:r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1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629" indent="187934">
              <a:spcBef>
                <a:spcPts val="0"/>
              </a:spcBef>
              <a:buClr>
                <a:srgbClr val="003374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Педиатрическое отделение (12 участков</a:t>
            </a: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06629" indent="187934">
              <a:spcBef>
                <a:spcPts val="0"/>
              </a:spcBef>
              <a:buClr>
                <a:srgbClr val="003374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отделения врачей общей практики (35 ВОП участков и 1 терапевтический участок</a:t>
            </a:r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1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7825" indent="-197825" fontAlgn="auto">
              <a:spcBef>
                <a:spcPts val="0"/>
              </a:spcBef>
              <a:spcAft>
                <a:spcPts val="0"/>
              </a:spcAft>
              <a:buClr>
                <a:srgbClr val="003374"/>
              </a:buClr>
              <a:buSzPct val="200000"/>
              <a:buFont typeface="Arial" pitchFamily="34" charset="0"/>
              <a:buChar char="•"/>
              <a:defRPr/>
            </a:pPr>
            <a:r>
              <a:rPr lang="ru-RU" sz="1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КОНСУЛЬТАТИВНО-ДИАГНОСТИЧЕСКОЙ ПОМОЩИ:</a:t>
            </a:r>
          </a:p>
          <a:p>
            <a:pPr marL="494562" indent="-187934" algn="just" fontAlgn="auto">
              <a:spcBef>
                <a:spcPts val="0"/>
              </a:spcBef>
              <a:spcAft>
                <a:spcPts val="0"/>
              </a:spcAft>
              <a:buClr>
                <a:srgbClr val="003374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отделения специализированной помощи</a:t>
            </a: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1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4562" indent="-187934" algn="just">
              <a:spcBef>
                <a:spcPts val="0"/>
              </a:spcBef>
              <a:buClr>
                <a:srgbClr val="003374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Женская </a:t>
            </a:r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консультация;</a:t>
            </a:r>
            <a:endParaRPr lang="ru-RU" sz="11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4562" indent="-187934" algn="just" fontAlgn="auto">
              <a:spcBef>
                <a:spcPts val="0"/>
              </a:spcBef>
              <a:spcAft>
                <a:spcPts val="0"/>
              </a:spcAft>
              <a:buClr>
                <a:srgbClr val="003374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реабилитации и диагностики;</a:t>
            </a:r>
            <a:endParaRPr lang="ru-RU" sz="11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4562" indent="-187934" algn="just" fontAlgn="auto">
              <a:spcBef>
                <a:spcPts val="0"/>
              </a:spcBef>
              <a:spcAft>
                <a:spcPts val="0"/>
              </a:spcAft>
              <a:buClr>
                <a:srgbClr val="003374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Клинико-диагностическая лаборатория.</a:t>
            </a:r>
            <a:endParaRPr lang="ru-RU" sz="11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rgbClr val="003374"/>
              </a:buClr>
              <a:buSzPct val="200000"/>
              <a:buFont typeface="Arial" pitchFamily="34" charset="0"/>
              <a:buChar char="•"/>
              <a:defRPr/>
            </a:pPr>
            <a:r>
              <a:rPr lang="ru-RU" sz="1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ДНЕВНОЙ СТАЦИОНАР  на 36 </a:t>
            </a:r>
            <a:r>
              <a:rPr lang="ru-RU" sz="1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коек в 2 смены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rgbClr val="003374"/>
              </a:buClr>
              <a:buSzPct val="200000"/>
              <a:buFont typeface="Arial" pitchFamily="34" charset="0"/>
              <a:buChar char="•"/>
              <a:defRPr/>
            </a:pPr>
            <a:r>
              <a:rPr lang="ru-RU" sz="1100" b="1" i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Отделение скорой неотложной помощи</a:t>
            </a:r>
            <a:endParaRPr lang="ru-RU" sz="1100" b="1" i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rgbClr val="003374"/>
              </a:buClr>
              <a:buSzPct val="200000"/>
              <a:buNone/>
              <a:defRPr/>
            </a:pPr>
            <a:endParaRPr lang="ru-RU" sz="11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67944" y="1484784"/>
            <a:ext cx="244827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3374"/>
              </a:buClr>
              <a:buSzPct val="200000"/>
              <a:defRPr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обслуживания поликлиники находиться 10 государственных и 6 частных общеобразовательных школ, а также 12 государственных дошкольных учреждений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7504" y="836712"/>
            <a:ext cx="3874219" cy="41044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178466"/>
              </p:ext>
            </p:extLst>
          </p:nvPr>
        </p:nvGraphicFramePr>
        <p:xfrm>
          <a:off x="107504" y="5085184"/>
          <a:ext cx="8968535" cy="14187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77883">
                  <a:extLst>
                    <a:ext uri="{9D8B030D-6E8A-4147-A177-3AD203B41FA5}">
                      <a16:colId xmlns:a16="http://schemas.microsoft.com/office/drawing/2014/main" xmlns="" val="1438804225"/>
                    </a:ext>
                  </a:extLst>
                </a:gridCol>
                <a:gridCol w="2776246">
                  <a:extLst>
                    <a:ext uri="{9D8B030D-6E8A-4147-A177-3AD203B41FA5}">
                      <a16:colId xmlns:a16="http://schemas.microsoft.com/office/drawing/2014/main" xmlns="" val="2868078380"/>
                    </a:ext>
                  </a:extLst>
                </a:gridCol>
                <a:gridCol w="29144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1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i="1" u="none" dirty="0" smtClean="0">
                          <a:effectLst/>
                        </a:rPr>
                        <a:t>Анализ</a:t>
                      </a:r>
                      <a:r>
                        <a:rPr lang="ru-RU" sz="1100" i="1" u="none" baseline="0" dirty="0" smtClean="0">
                          <a:effectLst/>
                        </a:rPr>
                        <a:t> кадрового состава</a:t>
                      </a:r>
                      <a:endParaRPr lang="ru-RU" sz="1100" b="1" i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i="1" u="none" dirty="0">
                          <a:effectLst/>
                        </a:rPr>
                        <a:t>2021г.</a:t>
                      </a:r>
                      <a:endParaRPr lang="ru-RU" sz="1100" b="1" i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100" i="1" u="none" dirty="0" smtClean="0">
                          <a:effectLst/>
                        </a:rPr>
                        <a:t>2022г.</a:t>
                      </a:r>
                      <a:endParaRPr lang="ru-RU" sz="1100" b="1" i="1" u="none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77639615"/>
                  </a:ext>
                </a:extLst>
              </a:tr>
              <a:tr h="23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i="1" u="none" dirty="0">
                          <a:effectLst/>
                        </a:rPr>
                        <a:t>Численность сотрудников</a:t>
                      </a:r>
                      <a:endParaRPr lang="ru-RU" sz="1100" b="0" i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i="1" u="none" dirty="0" smtClean="0">
                          <a:effectLst/>
                        </a:rPr>
                        <a:t>403 (штат</a:t>
                      </a:r>
                      <a:r>
                        <a:rPr lang="ru-RU" sz="1100" i="1" u="none" baseline="0" dirty="0" smtClean="0">
                          <a:effectLst/>
                        </a:rPr>
                        <a:t> 511)</a:t>
                      </a:r>
                      <a:r>
                        <a:rPr lang="ru-RU" sz="1100" i="1" u="none" baseline="0" dirty="0" err="1" smtClean="0">
                          <a:effectLst/>
                        </a:rPr>
                        <a:t>Вр</a:t>
                      </a:r>
                      <a:r>
                        <a:rPr lang="ru-RU" sz="1100" i="1" u="none" baseline="0" dirty="0" smtClean="0">
                          <a:effectLst/>
                        </a:rPr>
                        <a:t> –109, м/с- 200 </a:t>
                      </a:r>
                      <a:endParaRPr lang="ru-RU" sz="1100" b="0" i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i="1" u="none" dirty="0" smtClean="0">
                          <a:effectLst/>
                        </a:rPr>
                        <a:t>453</a:t>
                      </a:r>
                      <a:r>
                        <a:rPr lang="ru-RU" sz="1100" i="1" u="none" baseline="0" dirty="0" smtClean="0">
                          <a:effectLst/>
                        </a:rPr>
                        <a:t> </a:t>
                      </a:r>
                      <a:r>
                        <a:rPr lang="ru-RU" sz="1100" i="1" u="none" dirty="0" smtClean="0">
                          <a:effectLst/>
                        </a:rPr>
                        <a:t>(штат 499,75)</a:t>
                      </a:r>
                      <a:r>
                        <a:rPr lang="ru-RU" sz="1100" i="1" u="none" baseline="0" dirty="0" err="1" smtClean="0">
                          <a:effectLst/>
                        </a:rPr>
                        <a:t>Вр</a:t>
                      </a:r>
                      <a:r>
                        <a:rPr lang="ru-RU" sz="1100" i="1" u="none" baseline="0" dirty="0" smtClean="0">
                          <a:effectLst/>
                        </a:rPr>
                        <a:t>–132, м/с -216 </a:t>
                      </a:r>
                      <a:endParaRPr lang="ru-RU" sz="1100" b="0" i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87692972"/>
                  </a:ext>
                </a:extLst>
              </a:tr>
              <a:tr h="1962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i="1" u="none" dirty="0">
                          <a:effectLst/>
                        </a:rPr>
                        <a:t>Укомплектованность кадрами</a:t>
                      </a:r>
                      <a:endParaRPr lang="ru-RU" sz="1100" b="0" i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i="1" u="none" dirty="0" smtClean="0">
                          <a:effectLst/>
                        </a:rPr>
                        <a:t>98,6%</a:t>
                      </a:r>
                      <a:endParaRPr lang="ru-RU" sz="1100" b="0" i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i="1" u="none" dirty="0" smtClean="0">
                          <a:effectLst/>
                        </a:rPr>
                        <a:t>98,8%</a:t>
                      </a:r>
                      <a:endParaRPr lang="ru-RU" sz="1100" b="0" i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13558656"/>
                  </a:ext>
                </a:extLst>
              </a:tr>
              <a:tr h="1962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i="1" u="none" dirty="0">
                          <a:effectLst/>
                        </a:rPr>
                        <a:t>Текучесть кадров</a:t>
                      </a:r>
                      <a:endParaRPr lang="ru-RU" sz="1100" b="0" i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i="1" u="none" dirty="0">
                          <a:effectLst/>
                        </a:rPr>
                        <a:t>3,2%</a:t>
                      </a:r>
                      <a:endParaRPr lang="ru-RU" sz="1100" b="0" i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i="1" u="none" dirty="0" smtClean="0">
                          <a:effectLst/>
                        </a:rPr>
                        <a:t>3,2%</a:t>
                      </a:r>
                      <a:endParaRPr lang="ru-RU" sz="1100" b="0" i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90648855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i="1" u="none" dirty="0">
                          <a:effectLst/>
                        </a:rPr>
                        <a:t>Имеют квалификационные категории</a:t>
                      </a:r>
                      <a:endParaRPr lang="ru-RU" sz="1100" b="0" i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i="1" u="none" dirty="0">
                          <a:effectLst/>
                        </a:rPr>
                        <a:t>165</a:t>
                      </a:r>
                      <a:endParaRPr lang="ru-RU" sz="1100" b="0" i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i="1" u="none" dirty="0" smtClean="0">
                          <a:effectLst/>
                        </a:rPr>
                        <a:t>156 (</a:t>
                      </a:r>
                      <a:r>
                        <a:rPr lang="ru-RU" sz="1100" i="1" u="none" dirty="0" err="1" smtClean="0">
                          <a:effectLst/>
                        </a:rPr>
                        <a:t>вр</a:t>
                      </a:r>
                      <a:r>
                        <a:rPr lang="ru-RU" sz="1100" i="1" u="none" dirty="0" smtClean="0">
                          <a:effectLst/>
                        </a:rPr>
                        <a:t> 62, м/с 94)</a:t>
                      </a:r>
                      <a:endParaRPr lang="ru-RU" sz="1100" b="0" i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36859409"/>
                  </a:ext>
                </a:extLst>
              </a:tr>
              <a:tr h="1962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i="1" u="none" dirty="0">
                          <a:effectLst/>
                        </a:rPr>
                        <a:t>Прошли обучение</a:t>
                      </a:r>
                      <a:endParaRPr lang="ru-RU" sz="1100" b="0" i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i="1" u="none" dirty="0" smtClean="0">
                          <a:effectLst/>
                        </a:rPr>
                        <a:t>178</a:t>
                      </a:r>
                      <a:endParaRPr lang="ru-RU" sz="1100" b="0" i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i="1" u="none" dirty="0" smtClean="0">
                          <a:effectLst/>
                        </a:rPr>
                        <a:t>288</a:t>
                      </a:r>
                      <a:endParaRPr lang="ru-RU" sz="1100" b="0" i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43584184"/>
                  </a:ext>
                </a:extLst>
              </a:tr>
            </a:tbl>
          </a:graphicData>
        </a:graphic>
      </p:graphicFrame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814759019"/>
              </p:ext>
            </p:extLst>
          </p:nvPr>
        </p:nvGraphicFramePr>
        <p:xfrm>
          <a:off x="6660232" y="1170320"/>
          <a:ext cx="2321162" cy="1936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673945952"/>
              </p:ext>
            </p:extLst>
          </p:nvPr>
        </p:nvGraphicFramePr>
        <p:xfrm>
          <a:off x="5364088" y="3081733"/>
          <a:ext cx="3752099" cy="1851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007752" y="3861048"/>
            <a:ext cx="167039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прикрепленного населения – 67069 чел. </a:t>
            </a:r>
          </a:p>
          <a:p>
            <a:pPr algn="ctr"/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нагрузка на 1ВОП – 1641 </a:t>
            </a:r>
          </a:p>
          <a:p>
            <a:pPr algn="ctr"/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нормативу -1700)</a:t>
            </a:r>
          </a:p>
        </p:txBody>
      </p:sp>
    </p:spTree>
    <p:extLst>
      <p:ext uri="{BB962C8B-B14F-4D97-AF65-F5344CB8AC3E}">
        <p14:creationId xmlns:p14="http://schemas.microsoft.com/office/powerpoint/2010/main" val="150692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1" cy="365125"/>
          </a:xfrm>
        </p:spPr>
        <p:txBody>
          <a:bodyPr/>
          <a:lstStyle/>
          <a:p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КГП на ПХВ "Городская поликлиника №3"</a:t>
            </a:r>
            <a:endParaRPr lang="ru-RU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129106"/>
              </p:ext>
            </p:extLst>
          </p:nvPr>
        </p:nvGraphicFramePr>
        <p:xfrm>
          <a:off x="251520" y="959242"/>
          <a:ext cx="3888431" cy="3477873"/>
        </p:xfrm>
        <a:graphic>
          <a:graphicData uri="http://schemas.openxmlformats.org/drawingml/2006/table">
            <a:tbl>
              <a:tblPr/>
              <a:tblGrid>
                <a:gridCol w="2057878"/>
                <a:gridCol w="410969"/>
                <a:gridCol w="411472"/>
                <a:gridCol w="504056"/>
                <a:gridCol w="504056"/>
              </a:tblGrid>
              <a:tr h="1730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пунктов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8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%, ‰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%, ‰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численность населения на начала года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65 807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66 380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на конец года 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66 380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67 069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9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годовая численность населения 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</a:t>
                      </a:r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007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</a:t>
                      </a:r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744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9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общей численности: </a:t>
                      </a:r>
                      <a:endParaRPr lang="ru-RU" sz="1000" b="1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женщин </a:t>
                      </a:r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38 172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57,5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38 554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57,5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мужчин всего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28 208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42,5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28 515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42,5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женщин фертильного возраста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17 656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46,3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16 653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(до 14 лет)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14 829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22,3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14 736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дети до 6 лет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7 095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47,8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6 986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дети до года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896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подростков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2 219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2 451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взрослые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49 332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74,3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49 882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74,4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работающих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29 587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44,6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29 962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44,7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пенсионеров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12 450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12 725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трудоспособного населения (от взрослого населения)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36 882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74,8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37 157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74,5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83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населения</a:t>
            </a:r>
            <a:endParaRPr lang="ru-RU" sz="4000" b="1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3819" y="620688"/>
            <a:ext cx="4873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Всего прикрепленного населения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– 67069 (2021г. - 66380)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915144600"/>
              </p:ext>
            </p:extLst>
          </p:nvPr>
        </p:nvGraphicFramePr>
        <p:xfrm>
          <a:off x="35496" y="4293096"/>
          <a:ext cx="2387610" cy="2212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547783844"/>
              </p:ext>
            </p:extLst>
          </p:nvPr>
        </p:nvGraphicFramePr>
        <p:xfrm>
          <a:off x="4211960" y="665503"/>
          <a:ext cx="4824536" cy="211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789827472"/>
              </p:ext>
            </p:extLst>
          </p:nvPr>
        </p:nvGraphicFramePr>
        <p:xfrm>
          <a:off x="2267744" y="4639809"/>
          <a:ext cx="3035213" cy="201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868743033"/>
              </p:ext>
            </p:extLst>
          </p:nvPr>
        </p:nvGraphicFramePr>
        <p:xfrm>
          <a:off x="5436096" y="4941168"/>
          <a:ext cx="3707905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107964572"/>
              </p:ext>
            </p:extLst>
          </p:nvPr>
        </p:nvGraphicFramePr>
        <p:xfrm>
          <a:off x="4268668" y="2938154"/>
          <a:ext cx="4856584" cy="1584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283968" y="4509005"/>
            <a:ext cx="28849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*Просроченных заявок на прикрепление нет</a:t>
            </a:r>
            <a:endParaRPr lang="ru-RU" sz="105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07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340" y="721592"/>
            <a:ext cx="3070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заболеваемости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946" y="3828348"/>
            <a:ext cx="4110100" cy="304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900" b="1" i="1" dirty="0"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sz="900" b="1" i="1" dirty="0" smtClean="0">
                <a:latin typeface="Times New Roman" pitchFamily="18" charset="0"/>
                <a:cs typeface="Times New Roman" pitchFamily="18" charset="0"/>
              </a:rPr>
              <a:t>заболеваемость составляет </a:t>
            </a:r>
            <a:r>
              <a:rPr lang="kk-KZ" sz="900" b="1" i="1" dirty="0" smtClean="0">
                <a:latin typeface="Times New Roman" pitchFamily="18" charset="0"/>
                <a:cs typeface="Times New Roman" pitchFamily="18" charset="0"/>
              </a:rPr>
              <a:t>897,9 </a:t>
            </a:r>
            <a:r>
              <a:rPr lang="ru-RU" sz="900" b="1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900" b="1" i="1" dirty="0"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ru-RU" sz="900" b="1" i="1" dirty="0" smtClean="0">
                <a:latin typeface="Times New Roman" pitchFamily="18" charset="0"/>
                <a:cs typeface="Times New Roman" pitchFamily="18" charset="0"/>
              </a:rPr>
              <a:t>населения, по сравнением с прошлым годом отмечается снижение   </a:t>
            </a:r>
          </a:p>
          <a:p>
            <a:pPr lvl="0" algn="ctr">
              <a:spcBef>
                <a:spcPct val="20000"/>
              </a:spcBef>
            </a:pPr>
            <a:r>
              <a:rPr lang="ru-RU" sz="900" b="1" i="1" dirty="0" smtClean="0">
                <a:latin typeface="Times New Roman" pitchFamily="18" charset="0"/>
                <a:cs typeface="Times New Roman" pitchFamily="18" charset="0"/>
              </a:rPr>
              <a:t>(в 20</a:t>
            </a:r>
            <a:r>
              <a:rPr lang="kk-KZ" sz="900" b="1" i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i="1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900" b="1" i="1" dirty="0" smtClean="0">
                <a:latin typeface="Times New Roman" pitchFamily="18" charset="0"/>
                <a:cs typeface="Times New Roman" pitchFamily="18" charset="0"/>
              </a:rPr>
              <a:t>– 1049,5 </a:t>
            </a:r>
            <a:r>
              <a:rPr lang="ru-RU" sz="900" b="1" i="1" dirty="0">
                <a:latin typeface="Times New Roman" pitchFamily="18" charset="0"/>
                <a:cs typeface="Times New Roman" pitchFamily="18" charset="0"/>
              </a:rPr>
              <a:t>на 1000 населения</a:t>
            </a:r>
            <a:r>
              <a:rPr lang="ru-RU" sz="900" b="1" i="1" dirty="0" smtClean="0">
                <a:latin typeface="Times New Roman" pitchFamily="18" charset="0"/>
                <a:cs typeface="Times New Roman" pitchFamily="18" charset="0"/>
              </a:rPr>
              <a:t>).  </a:t>
            </a:r>
          </a:p>
          <a:p>
            <a:pPr lvl="0" algn="ctr">
              <a:spcBef>
                <a:spcPct val="20000"/>
              </a:spcBef>
            </a:pPr>
            <a:r>
              <a:rPr lang="ru-RU" sz="900" dirty="0" smtClean="0"/>
              <a:t>. </a:t>
            </a:r>
            <a:r>
              <a:rPr lang="ru-RU" sz="900" b="1" i="1" dirty="0" smtClean="0">
                <a:latin typeface="Times New Roman" pitchFamily="18" charset="0"/>
                <a:cs typeface="Times New Roman" pitchFamily="18" charset="0"/>
              </a:rPr>
              <a:t>Первичная </a:t>
            </a:r>
            <a:r>
              <a:rPr lang="ru-RU" sz="900" b="1" i="1" dirty="0">
                <a:latin typeface="Times New Roman" pitchFamily="18" charset="0"/>
                <a:cs typeface="Times New Roman" pitchFamily="18" charset="0"/>
              </a:rPr>
              <a:t>заболеваемость составляет </a:t>
            </a:r>
            <a:r>
              <a:rPr lang="kk-KZ" sz="900" b="1" i="1" dirty="0" smtClean="0">
                <a:latin typeface="Times New Roman" pitchFamily="18" charset="0"/>
                <a:cs typeface="Times New Roman" pitchFamily="18" charset="0"/>
              </a:rPr>
              <a:t>437,8 </a:t>
            </a:r>
            <a:r>
              <a:rPr lang="ru-RU" sz="900" b="1" i="1" dirty="0">
                <a:latin typeface="Times New Roman" pitchFamily="18" charset="0"/>
                <a:cs typeface="Times New Roman" pitchFamily="18" charset="0"/>
              </a:rPr>
              <a:t>на 1000 населения, по сравнению с </a:t>
            </a:r>
            <a:r>
              <a:rPr lang="ru-RU" sz="900" b="1" i="1" dirty="0" smtClean="0">
                <a:latin typeface="Times New Roman" pitchFamily="18" charset="0"/>
                <a:cs typeface="Times New Roman" pitchFamily="18" charset="0"/>
              </a:rPr>
              <a:t>прошлым  </a:t>
            </a:r>
            <a:r>
              <a:rPr lang="ru-RU" sz="900" b="1" i="1" dirty="0">
                <a:latin typeface="Times New Roman" pitchFamily="18" charset="0"/>
                <a:cs typeface="Times New Roman" pitchFamily="18" charset="0"/>
              </a:rPr>
              <a:t>годом отмечается </a:t>
            </a:r>
            <a:r>
              <a:rPr lang="ru-RU" sz="900" b="1" i="1" dirty="0" smtClean="0">
                <a:latin typeface="Times New Roman" pitchFamily="18" charset="0"/>
                <a:cs typeface="Times New Roman" pitchFamily="18" charset="0"/>
              </a:rPr>
              <a:t>снижение (в 2021 </a:t>
            </a:r>
            <a:r>
              <a:rPr lang="ru-RU" sz="900" b="1" i="1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kk-KZ" sz="900" b="1" i="1" dirty="0" smtClean="0">
                <a:latin typeface="Times New Roman" pitchFamily="18" charset="0"/>
                <a:cs typeface="Times New Roman" pitchFamily="18" charset="0"/>
              </a:rPr>
              <a:t>563,5 </a:t>
            </a:r>
            <a:r>
              <a:rPr lang="ru-RU" sz="900" b="1" i="1" dirty="0">
                <a:latin typeface="Times New Roman" pitchFamily="18" charset="0"/>
                <a:cs typeface="Times New Roman" pitchFamily="18" charset="0"/>
              </a:rPr>
              <a:t>на 1000 населения). </a:t>
            </a:r>
            <a:endParaRPr lang="ru-RU" sz="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900" b="1" i="1" dirty="0" smtClean="0">
                <a:latin typeface="Times New Roman" pitchFamily="18" charset="0"/>
                <a:cs typeface="Times New Roman" pitchFamily="18" charset="0"/>
              </a:rPr>
              <a:t>В связи со стабилизацией эпидемиологической ситуации по </a:t>
            </a:r>
            <a:r>
              <a:rPr lang="en-US" sz="900" b="1" i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kk-KZ" sz="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i="1" dirty="0" smtClean="0">
                <a:latin typeface="Times New Roman" pitchFamily="18" charset="0"/>
                <a:cs typeface="Times New Roman" pitchFamily="18" charset="0"/>
              </a:rPr>
              <a:t>отмечается значительное снижение первичной заболеваемости.</a:t>
            </a:r>
            <a:r>
              <a:rPr lang="ru-RU" sz="1000" b="1" dirty="0"/>
              <a:t> </a:t>
            </a:r>
            <a:endParaRPr lang="ru-RU" sz="1000" b="1" dirty="0" smtClean="0"/>
          </a:p>
          <a:p>
            <a:pPr algn="ctr">
              <a:spcBef>
                <a:spcPct val="20000"/>
              </a:spcBef>
            </a:pPr>
            <a:r>
              <a:rPr lang="ru-RU" sz="900" b="1" i="1" dirty="0" smtClean="0"/>
              <a:t>Рост </a:t>
            </a:r>
            <a:r>
              <a:rPr lang="ru-RU" sz="900" b="1" i="1" dirty="0"/>
              <a:t>общей заболеваемости со стороны </a:t>
            </a:r>
            <a:r>
              <a:rPr lang="ru-RU" sz="900" b="1" i="1" dirty="0" err="1"/>
              <a:t>костно</a:t>
            </a:r>
            <a:r>
              <a:rPr lang="ru-RU" sz="900" b="1" i="1" dirty="0"/>
              <a:t> – мышечной системы связано с </a:t>
            </a:r>
            <a:r>
              <a:rPr lang="ru-RU" sz="900" b="1" i="1" dirty="0" err="1"/>
              <a:t>постковидным</a:t>
            </a:r>
            <a:r>
              <a:rPr lang="ru-RU" sz="900" b="1" i="1" dirty="0"/>
              <a:t> синдромом, во время </a:t>
            </a:r>
            <a:r>
              <a:rPr lang="ru-RU" sz="900" b="1" i="1" dirty="0" err="1"/>
              <a:t>постковидного</a:t>
            </a:r>
            <a:r>
              <a:rPr lang="ru-RU" sz="900" b="1" i="1" dirty="0"/>
              <a:t> периода обостряется и развивается скелетно-мышечный болевой синдром, а также обострение ревматических заболеваний, </a:t>
            </a:r>
            <a:r>
              <a:rPr lang="ru-RU" sz="900" b="1" i="1" dirty="0" smtClean="0"/>
              <a:t>проявляются </a:t>
            </a:r>
            <a:r>
              <a:rPr lang="ru-RU" sz="900" b="1" i="1" dirty="0"/>
              <a:t>или </a:t>
            </a:r>
            <a:r>
              <a:rPr lang="ru-RU" sz="900" b="1" i="1" dirty="0" smtClean="0"/>
              <a:t>обостряются </a:t>
            </a:r>
            <a:r>
              <a:rPr lang="ru-RU" sz="900" b="1" i="1" dirty="0"/>
              <a:t>скрытно протекающие (ревматоидный артрит) либо уже имеющиеся заболевания (остеоартрит). Только во время 2021 и 2022 гг. по ГП№3 переболели </a:t>
            </a:r>
            <a:r>
              <a:rPr lang="en-US" sz="900" b="1" i="1" dirty="0"/>
              <a:t>COVID-19 </a:t>
            </a:r>
            <a:r>
              <a:rPr lang="ru-RU" sz="900" b="1" i="1" dirty="0"/>
              <a:t>10030 человек</a:t>
            </a:r>
            <a:r>
              <a:rPr lang="ru-RU" sz="900" b="1" i="1" dirty="0" smtClean="0"/>
              <a:t>.</a:t>
            </a:r>
          </a:p>
          <a:p>
            <a:pPr algn="ctr">
              <a:spcBef>
                <a:spcPct val="20000"/>
              </a:spcBef>
            </a:pPr>
            <a:r>
              <a:rPr lang="ru-RU" sz="900" b="1" i="1" dirty="0" smtClean="0"/>
              <a:t>Рост первичной заболеваемости со стороны кожи и подкожной клетчатки связано с целью высокой </a:t>
            </a:r>
            <a:r>
              <a:rPr lang="ru-RU" sz="900" b="1" i="1" dirty="0" err="1" smtClean="0"/>
              <a:t>выявляемости</a:t>
            </a:r>
            <a:r>
              <a:rPr lang="ru-RU" sz="900" b="1" i="1" dirty="0" smtClean="0"/>
              <a:t> визуальных форм рака и рака кожи в </a:t>
            </a:r>
            <a:r>
              <a:rPr lang="ru-RU" sz="900" b="1" i="1" dirty="0" err="1" smtClean="0"/>
              <a:t>т.ч</a:t>
            </a:r>
            <a:r>
              <a:rPr lang="ru-RU" sz="900" b="1" i="1" dirty="0" smtClean="0"/>
              <a:t>., именно поэтому по итогам 2022 года по </a:t>
            </a:r>
            <a:r>
              <a:rPr lang="ru-RU" sz="900" b="1" i="1" dirty="0" err="1" smtClean="0"/>
              <a:t>выявляемости</a:t>
            </a:r>
            <a:r>
              <a:rPr lang="ru-RU" sz="900" b="1" i="1" dirty="0" smtClean="0"/>
              <a:t> ЗНО на первом месте стоит рак кожи </a:t>
            </a:r>
          </a:p>
          <a:p>
            <a:pPr algn="ctr">
              <a:spcBef>
                <a:spcPct val="20000"/>
              </a:spcBef>
            </a:pPr>
            <a:endParaRPr lang="ru-RU" sz="900" b="1" i="1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9280" y="3556599"/>
            <a:ext cx="13548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На 1000 населения</a:t>
            </a:r>
            <a:endParaRPr lang="ru-RU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16964670"/>
              </p:ext>
            </p:extLst>
          </p:nvPr>
        </p:nvGraphicFramePr>
        <p:xfrm>
          <a:off x="107505" y="963754"/>
          <a:ext cx="3891129" cy="268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10768462"/>
              </p:ext>
            </p:extLst>
          </p:nvPr>
        </p:nvGraphicFramePr>
        <p:xfrm>
          <a:off x="3923928" y="989965"/>
          <a:ext cx="5220072" cy="2708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6618" y="778552"/>
            <a:ext cx="2044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заболеваемость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008" y="3804603"/>
            <a:ext cx="2358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заболеваемость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822719455"/>
              </p:ext>
            </p:extLst>
          </p:nvPr>
        </p:nvGraphicFramePr>
        <p:xfrm>
          <a:off x="4139952" y="4112380"/>
          <a:ext cx="4893846" cy="256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1" cy="365125"/>
          </a:xfrm>
        </p:spPr>
        <p:txBody>
          <a:bodyPr/>
          <a:lstStyle/>
          <a:p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КГП на ПХВ "Городская поликлиника №3"</a:t>
            </a:r>
            <a:endParaRPr lang="ru-RU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Заголовок 4"/>
          <p:cNvSpPr>
            <a:spLocks noGrp="1"/>
          </p:cNvSpPr>
          <p:nvPr>
            <p:ph type="title"/>
          </p:nvPr>
        </p:nvSpPr>
        <p:spPr>
          <a:xfrm>
            <a:off x="12613" y="5467"/>
            <a:ext cx="9119543" cy="6872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</a:t>
            </a:r>
            <a:endParaRPr lang="ru-RU" sz="40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3804604"/>
            <a:ext cx="4211960" cy="3053396"/>
          </a:xfrm>
          <a:prstGeom prst="round2Diag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74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27204" y="811402"/>
            <a:ext cx="408532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показателе смертности отмечается снижение с 1144,1 до 723,9 на 100 000 населения.</a:t>
            </a:r>
          </a:p>
          <a:p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умерло в течение отчетного периода </a:t>
            </a:r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483 человек (за 2021 год - 753),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на дому </a:t>
            </a:r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216 или 45%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</a:t>
            </a:r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262 или 35%). </a:t>
            </a:r>
          </a:p>
          <a:p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в % соотношении с 35% до 45% связан с тем, что в прошлом году  наибольшее количество умерших зарегистрировано в других местах, в </a:t>
            </a:r>
            <a:r>
              <a:rPr lang="ru-RU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стационарах по причине пандемии КВИ.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общего числа умерших, умерли в возрасте старше 60 лет </a:t>
            </a:r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389 или 80,5%,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2021год 612 или 81,3</a:t>
            </a:r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причинам </a:t>
            </a:r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смерти:</a:t>
            </a:r>
          </a:p>
          <a:p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1-м месте болезни системы кровообращения – </a:t>
            </a:r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224,8‰, в 2021 </a:t>
            </a:r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367,7‰;</a:t>
            </a:r>
          </a:p>
          <a:p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2-м месте болезни нервной системы – </a:t>
            </a:r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167,9‰, </a:t>
            </a:r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</a:t>
            </a:r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195,2‰;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3-м месте злокачественные новообразования – </a:t>
            </a:r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86,9</a:t>
            </a:r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‰, в 2021 году </a:t>
            </a:r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154,3‰;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4-м месте органов дыхания – </a:t>
            </a:r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76,4</a:t>
            </a:r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‰, в 2021 году </a:t>
            </a:r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80,2‰;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75" y="-1769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Основные показатели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59459040"/>
              </p:ext>
            </p:extLst>
          </p:nvPr>
        </p:nvGraphicFramePr>
        <p:xfrm>
          <a:off x="2051720" y="1121952"/>
          <a:ext cx="302433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61128085"/>
              </p:ext>
            </p:extLst>
          </p:nvPr>
        </p:nvGraphicFramePr>
        <p:xfrm>
          <a:off x="82738" y="1171622"/>
          <a:ext cx="2040990" cy="1987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7105" y="457459"/>
            <a:ext cx="892978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Общая смертность населения </a:t>
            </a: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– 7,3‰ или 483 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человек (в </a:t>
            </a: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11,4‰ </a:t>
            </a: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или 753)</a:t>
            </a:r>
            <a:endParaRPr lang="ru-RU" sz="1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38" y="3142816"/>
            <a:ext cx="1709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itchFamily="18" charset="0"/>
              </a:rPr>
              <a:t>2021 год – 753 случаев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3143693"/>
            <a:ext cx="1671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2022 год – 483 случаев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1" cy="365125"/>
          </a:xfrm>
        </p:spPr>
        <p:txBody>
          <a:bodyPr/>
          <a:lstStyle/>
          <a:p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КГП на ПХВ "Городская поликлиника №3"</a:t>
            </a:r>
            <a:endParaRPr lang="ru-RU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47977"/>
              </p:ext>
            </p:extLst>
          </p:nvPr>
        </p:nvGraphicFramePr>
        <p:xfrm>
          <a:off x="82738" y="3573016"/>
          <a:ext cx="8737733" cy="3015580"/>
        </p:xfrm>
        <a:graphic>
          <a:graphicData uri="http://schemas.openxmlformats.org/drawingml/2006/table">
            <a:tbl>
              <a:tblPr/>
              <a:tblGrid>
                <a:gridCol w="2684981"/>
                <a:gridCol w="504396"/>
                <a:gridCol w="504396"/>
                <a:gridCol w="504396"/>
                <a:gridCol w="504396"/>
                <a:gridCol w="504396"/>
                <a:gridCol w="504396"/>
                <a:gridCol w="504396"/>
                <a:gridCol w="504396"/>
                <a:gridCol w="504396"/>
                <a:gridCol w="504396"/>
                <a:gridCol w="504396"/>
                <a:gridCol w="504396"/>
              </a:tblGrid>
              <a:tr h="2680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Причина смерти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Общая смертность на 100 000 нас.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Число умерших в стационаре и в других местах на 1000 нас.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Число умерших на дому на 1000 нас.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 2021г.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 2022 г.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 2021г.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 2022 г.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 2021г.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 2022 г.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81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 годовая численность населения 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66 094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66 725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66 094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66 725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66 094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66 725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абс.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‰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абс</a:t>
                      </a:r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‰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абс.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‰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абс</a:t>
                      </a:r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‰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абс.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‰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абс.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‰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Число умерших 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753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1139,3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483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723,9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sng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491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7,4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267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262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sng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216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умерло от отдельных причин ССЗ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243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367,7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224,8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217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3,3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в.т.ч. инсульт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25,7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55,5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инфаркт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онкологические заболевания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154,3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86,9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заболевания органов дыхания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80,2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76,4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Короновирусная</a:t>
                      </a:r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инфекция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143,7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заболевания органов пищеварения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36,3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25,5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8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заболевания мочеполовой системы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24,2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заболевания костно-мышечной системы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24,2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8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травмы и отравления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22,7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сахарный диабет 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старость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заболевания нервной системы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195,2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167,9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самоубийства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прочие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34,8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19,5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761" marR="6761" marT="67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1" cy="365125"/>
          </a:xfrm>
        </p:spPr>
        <p:txBody>
          <a:bodyPr/>
          <a:lstStyle/>
          <a:p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КГП на ПХВ "Городская поликлиника №3"</a:t>
            </a:r>
            <a:endParaRPr lang="ru-RU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613" y="5467"/>
            <a:ext cx="9119543" cy="6872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</a:t>
            </a:r>
            <a:endParaRPr lang="ru-RU" sz="40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87259820"/>
              </p:ext>
            </p:extLst>
          </p:nvPr>
        </p:nvGraphicFramePr>
        <p:xfrm>
          <a:off x="107504" y="786840"/>
          <a:ext cx="568863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3608" y="764704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ЗНО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99" y="4190309"/>
            <a:ext cx="4527673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0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аболеваемость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</a:t>
            </a:r>
            <a:r>
              <a:rPr lang="ru-RU" sz="10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kk-KZ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 отмечается снижение и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– </a:t>
            </a:r>
            <a:r>
              <a:rPr lang="kk-KZ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321,3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– </a:t>
            </a:r>
            <a:r>
              <a:rPr lang="kk-KZ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342,0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выявлено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- 215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случаев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онкозаболевании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2021 году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227)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Злокачественные новообразования визуальной локализации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выявлены у 96 человек или 44,6% от всех случаев </a:t>
            </a:r>
            <a:r>
              <a:rPr lang="ru-RU" sz="10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онкопатологии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в 2021 году 86 случаев или 37,8%), из них в запущенной стадии </a:t>
            </a:r>
            <a:r>
              <a:rPr lang="ru-RU" sz="10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онкопатология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визуальной локализации выявлена в 4 случаях или 4,1% (в 2021 году 6 случаев или 7%).</a:t>
            </a:r>
            <a:endParaRPr lang="ru-RU" sz="105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0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Смертность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онкологических заболеваний составляет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74,7 (50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–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125,0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100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тыс.населения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(83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0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Запущенность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ЗНО – 5,1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11 (в 2021 году – 7,5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17)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живущих 5 лет и более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- 57,6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2021 году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- 57,5)</a:t>
            </a:r>
            <a:endParaRPr lang="ru-RU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3649" y="4908901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Ранжирование ЗНО среди состоящих на Д – учете 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88789090"/>
              </p:ext>
            </p:extLst>
          </p:nvPr>
        </p:nvGraphicFramePr>
        <p:xfrm>
          <a:off x="4990231" y="5129808"/>
          <a:ext cx="3955502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35082" y="270892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Ранжирование ЗНО среди выявленных случаев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981314711"/>
              </p:ext>
            </p:extLst>
          </p:nvPr>
        </p:nvGraphicFramePr>
        <p:xfrm>
          <a:off x="5537580" y="2923509"/>
          <a:ext cx="354022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07503" y="4149081"/>
            <a:ext cx="4527673" cy="2395720"/>
          </a:xfrm>
          <a:prstGeom prst="round2Diag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573216" y="548680"/>
            <a:ext cx="3515042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i="1" dirty="0" smtClean="0"/>
              <a:t>Структура ЗНО:</a:t>
            </a:r>
          </a:p>
          <a:p>
            <a:r>
              <a:rPr lang="ru-RU" sz="1050" b="1" i="1" dirty="0"/>
              <a:t>н</a:t>
            </a:r>
            <a:r>
              <a:rPr lang="ru-RU" sz="1050" b="1" i="1" dirty="0" smtClean="0"/>
              <a:t>а 1-м месте ЗНО кожи – 24 случаев или 11,1% (в 2021 году 30 случаев или 13,2% ) </a:t>
            </a:r>
          </a:p>
          <a:p>
            <a:r>
              <a:rPr lang="ru-RU" sz="1050" i="1" dirty="0" smtClean="0"/>
              <a:t>1 место занимает рак кожи т.к. в смотровых кабинетах и на приеме у ВОП и дерматолога усиленно проводится работа по </a:t>
            </a:r>
            <a:r>
              <a:rPr lang="ru-RU" sz="1050" i="1" dirty="0" err="1" smtClean="0"/>
              <a:t>выявляению</a:t>
            </a:r>
            <a:r>
              <a:rPr lang="ru-RU" sz="1050" i="1" dirty="0" smtClean="0"/>
              <a:t> ЗНО визуальной локализации на ранних стадиях</a:t>
            </a:r>
          </a:p>
          <a:p>
            <a:endParaRPr lang="ru-RU" sz="1050" b="1" i="1" dirty="0"/>
          </a:p>
          <a:p>
            <a:r>
              <a:rPr lang="ru-RU" sz="1050" b="1" i="1" dirty="0" smtClean="0"/>
              <a:t>на 2-м месте ЗНО молочной железы – 16 случаев или 7,4% (в 2021 году 36 случаев или 15,8%)</a:t>
            </a:r>
          </a:p>
          <a:p>
            <a:endParaRPr lang="ru-RU" sz="1050" b="1" i="1" dirty="0" smtClean="0"/>
          </a:p>
          <a:p>
            <a:r>
              <a:rPr lang="ru-RU" sz="1050" b="1" i="1" dirty="0"/>
              <a:t>н</a:t>
            </a:r>
            <a:r>
              <a:rPr lang="ru-RU" sz="1050" b="1" i="1" dirty="0" smtClean="0"/>
              <a:t>а 3-м месте ЗНО предстательной железы – 13 случаев или 6% (в 2021 году 20 случаев или 8,8%)</a:t>
            </a:r>
            <a:endParaRPr lang="ru-RU" sz="1050" b="1" i="1" dirty="0"/>
          </a:p>
        </p:txBody>
      </p:sp>
    </p:spTree>
    <p:extLst>
      <p:ext uri="{BB962C8B-B14F-4D97-AF65-F5344CB8AC3E}">
        <p14:creationId xmlns:p14="http://schemas.microsoft.com/office/powerpoint/2010/main" val="1696046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1" cy="365125"/>
          </a:xfrm>
        </p:spPr>
        <p:txBody>
          <a:bodyPr/>
          <a:lstStyle/>
          <a:p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КГП на ПХВ "Городская поликлиника №3"</a:t>
            </a:r>
            <a:endParaRPr lang="ru-RU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34269137"/>
              </p:ext>
            </p:extLst>
          </p:nvPr>
        </p:nvGraphicFramePr>
        <p:xfrm>
          <a:off x="102582" y="736144"/>
          <a:ext cx="5724128" cy="293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764024"/>
            <a:ext cx="3647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туберкулезом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321" y="3573016"/>
            <a:ext cx="555448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заболеваемость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туберкулезом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– 14,9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100 тыс. населения (в 2021 году –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13,5).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года выявлено больных с туберкулезом –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(в 2021 году –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9).  Из 10 случаев заболеваемости 7 случаев это пациенты которые прибыли к нам с других областей и регионов, из которых  5 человек являются студентами 1 курса. В связи с поступлением ВУЗ переехали по месту временного проживания переезжает без обследований. А также рост заболеваемости ТБ связан со своевременным выявлением путем прохождения ФГ. За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рецидив заболевания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 человек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-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1,4, в 2021 году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4 (6,0). </a:t>
            </a:r>
            <a:endParaRPr lang="ru-RU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смерти от туберкулеза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среди прикрепленного населения в 2022  году - 1 случай (1,4 на 100тыс нас) (в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смертность не зарегистрирован). </a:t>
            </a:r>
            <a:endParaRPr lang="ru-RU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2528" y="5157192"/>
            <a:ext cx="5554483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Дорожной карты:  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1.Охват амбулаторным лечением впервые выявленных больных ТБ без </a:t>
            </a:r>
            <a:r>
              <a:rPr lang="ru-RU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бактериовыделения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выявлено больных ТБ без </a:t>
            </a:r>
            <a:r>
              <a:rPr lang="ru-RU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бактериовыделения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из них стационарно лечились – 6, амбулаторно – 4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- 100%.</a:t>
            </a:r>
          </a:p>
          <a:p>
            <a:pPr algn="just"/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Охват больных </a:t>
            </a:r>
            <a:r>
              <a:rPr lang="ru-RU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генетическими методами выявления и диагностики – 100%.</a:t>
            </a:r>
          </a:p>
          <a:p>
            <a:pPr algn="just"/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Объем социальной помощи больным туберкулезом –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100%.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Амбулаторно лечатся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- 9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- 6,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- 3),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социальную помощь получают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6135" y="764024"/>
            <a:ext cx="333601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Мехмед</a:t>
            </a:r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Ж.С. 2001г. 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Уч.3.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Кабанбай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батыра 205 кв. 90. 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РПН в ГП №4 г. Караганда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Взята 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учет 28.03.2022года с диагнозом: Инфильтративный туберкулез легких МБТ (+). </a:t>
            </a:r>
            <a:r>
              <a:rPr lang="ru-RU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А15.0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Пациентка 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28.03.22г. переведена в центр «</a:t>
            </a:r>
            <a:r>
              <a:rPr lang="ru-RU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Фтизиопульмонологии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г. </a:t>
            </a:r>
            <a:r>
              <a:rPr lang="ru-RU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Нурсултан                                                                                                                             </a:t>
            </a:r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Мухажанова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Ш.А. 1970г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Уч. 32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Гагарина 38. </a:t>
            </a:r>
            <a:r>
              <a:rPr lang="ru-RU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Взята 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учет 22.09.2022года с диагнозом: Инфильтративный туберкулез верхней доли правого легкого МБТ (-) </a:t>
            </a:r>
            <a:r>
              <a:rPr lang="ru-RU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А16,0.</a:t>
            </a:r>
          </a:p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Салимгерей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Н.М. 2001г.р. Уч. 35. </a:t>
            </a:r>
            <a:r>
              <a:rPr lang="ru-RU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Карасай 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батыра 193 А кв. 6. </a:t>
            </a:r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РПН 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клинике «АМД».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Взята 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учет 15.03.2022 года с диагнозом: Инфильтративный туберкулез нижней доли правого </a:t>
            </a:r>
            <a:r>
              <a:rPr lang="ru-RU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легкого МБТ 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(-). </a:t>
            </a:r>
            <a:r>
              <a:rPr lang="ru-RU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А16.0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Юсупов С.А. 1988г. Уч. 20.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Ауезова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64/1 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кв. 3. </a:t>
            </a:r>
            <a:r>
              <a:rPr lang="ru-RU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 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учет 09.09.2022г. с диагнозом: Очаговый туберкулез верхней доли левого легкого МБТ (-). </a:t>
            </a:r>
            <a:r>
              <a:rPr lang="ru-RU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А16,0.</a:t>
            </a:r>
          </a:p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Әлмақын   Г. М.  1986г</a:t>
            </a:r>
            <a:r>
              <a:rPr lang="kk-KZ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Уч. 17</a:t>
            </a:r>
            <a:r>
              <a:rPr lang="kk-KZ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ул. Гагарина 133/8 кв.33. Взята на учет 15.02.2022года с диагнозом: Инфильтративный туберкулез легких в фазе распада МБТ (+). А15,0.                                                                                                                                               </a:t>
            </a:r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Абеуов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Р.К. 1972г.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Уч. 27.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ул. </a:t>
            </a:r>
            <a:r>
              <a:rPr lang="ru-RU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Ауезова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111/1 кв. 15.                                                                                                                                                                                 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Взят на учет 28.04.2022г. Диагноз: </a:t>
            </a:r>
            <a:r>
              <a:rPr lang="ru-RU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Туберкулома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в/доли правого легкого МБТ (-). А16,0 (резекция 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правого легкого). </a:t>
            </a:r>
          </a:p>
          <a:p>
            <a:pPr algn="just"/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Зауытбек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Ж.Б. 2002г. Уч. 15. 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Солодовникова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21. Кв. 222. Взят на учет с 12.05.2022года с диагнозом: Туберкулез </a:t>
            </a:r>
            <a:r>
              <a:rPr lang="ru-RU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брюшино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-брыжеечных лимфоузлов. А18,3. </a:t>
            </a:r>
          </a:p>
          <a:p>
            <a:pPr algn="just"/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Аманбаева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З.Н. 1951г. Уч.17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ул. </a:t>
            </a:r>
            <a:r>
              <a:rPr lang="ru-RU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Розыбакиева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136 кв. 105. Взята на учет 22.09.22г. с диагнозом: Инфильтративный туберкулез легких МБТ (-). А16,0. </a:t>
            </a:r>
          </a:p>
          <a:p>
            <a:pPr algn="just"/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9.Онгарбаева 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С.2006г.р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(подросток). ул. </a:t>
            </a:r>
            <a:r>
              <a:rPr lang="ru-RU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Сатбаева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56 кв. 46. Взята на учет </a:t>
            </a:r>
            <a:r>
              <a:rPr lang="ru-RU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17.02.2022года с 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диагнозом: Инфильтративный туберкулез верхней доли правого легкого в фазе распада МБТ(-). А16,0. </a:t>
            </a:r>
          </a:p>
          <a:p>
            <a:pPr algn="just"/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ru-RU" sz="900" b="1" i="1" dirty="0" smtClean="0"/>
              <a:t>Масанова </a:t>
            </a:r>
            <a:r>
              <a:rPr lang="ru-RU" sz="900" b="1" i="1" dirty="0"/>
              <a:t>А. </a:t>
            </a:r>
            <a:r>
              <a:rPr lang="ru-RU" sz="900" b="1" i="1" dirty="0" smtClean="0"/>
              <a:t>2006г.р.</a:t>
            </a:r>
            <a:r>
              <a:rPr lang="ru-RU" sz="900" i="1" dirty="0" smtClean="0"/>
              <a:t>(</a:t>
            </a:r>
            <a:r>
              <a:rPr lang="ru-RU" sz="900" i="1" dirty="0"/>
              <a:t>подросток</a:t>
            </a:r>
            <a:r>
              <a:rPr lang="ru-RU" sz="900" i="1" dirty="0" smtClean="0"/>
              <a:t>). </a:t>
            </a:r>
            <a:r>
              <a:rPr lang="ru-RU" sz="900" i="1" dirty="0" err="1" smtClean="0"/>
              <a:t>ул.Солодовникова</a:t>
            </a:r>
            <a:r>
              <a:rPr lang="ru-RU" sz="900" i="1" dirty="0" smtClean="0"/>
              <a:t> 21а кв. Взята </a:t>
            </a:r>
            <a:r>
              <a:rPr lang="ru-RU" sz="900" i="1" dirty="0"/>
              <a:t>на учет </a:t>
            </a:r>
            <a:r>
              <a:rPr lang="ru-RU" sz="900" i="1" dirty="0" smtClean="0"/>
              <a:t>13.10.2022года </a:t>
            </a:r>
            <a:r>
              <a:rPr lang="ru-RU" sz="900" i="1" dirty="0"/>
              <a:t>с диагнозом: Туберкулезный </a:t>
            </a:r>
            <a:r>
              <a:rPr lang="ru-RU" sz="900" i="1" dirty="0" err="1"/>
              <a:t>флектенулезный</a:t>
            </a:r>
            <a:r>
              <a:rPr lang="ru-RU" sz="900" i="1" dirty="0"/>
              <a:t> кератит левого глаза Тип НС, </a:t>
            </a:r>
            <a:r>
              <a:rPr lang="ru-RU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А16,0</a:t>
            </a:r>
            <a:endParaRPr lang="ru-RU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6441" y="5565338"/>
            <a:ext cx="3285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900" b="1" i="1" dirty="0" smtClean="0"/>
              <a:t>*Рецидив – 1</a:t>
            </a:r>
          </a:p>
          <a:p>
            <a:pPr algn="just"/>
            <a:r>
              <a:rPr lang="ru-RU" sz="900" b="1" i="1" dirty="0" smtClean="0"/>
              <a:t> </a:t>
            </a:r>
            <a:r>
              <a:rPr lang="ru-RU" sz="900" b="1" i="1" dirty="0" err="1"/>
              <a:t>Кембаев</a:t>
            </a:r>
            <a:r>
              <a:rPr lang="ru-RU" sz="900" b="1" i="1" dirty="0"/>
              <a:t> Б.Н. 1978г.р. </a:t>
            </a:r>
            <a:r>
              <a:rPr lang="ru-RU" sz="900" i="1" dirty="0" smtClean="0"/>
              <a:t>Болел </a:t>
            </a:r>
            <a:r>
              <a:rPr lang="ru-RU" sz="900" i="1" dirty="0"/>
              <a:t>туберкулезом в </a:t>
            </a:r>
            <a:r>
              <a:rPr lang="ru-RU" sz="900" i="1" dirty="0" smtClean="0"/>
              <a:t>2004 </a:t>
            </a:r>
            <a:r>
              <a:rPr lang="ru-RU" sz="900" i="1" dirty="0"/>
              <a:t>году. Пациент 22.03.2022года на СМП доставлен в ЦГКБ с диагнозом: Двухсторонний экссудативный плеврит. После консультации </a:t>
            </a:r>
            <a:r>
              <a:rPr lang="ru-RU" sz="900" i="1" dirty="0" smtClean="0"/>
              <a:t>госпитализирован </a:t>
            </a:r>
            <a:r>
              <a:rPr lang="ru-RU" sz="900" i="1" dirty="0"/>
              <a:t>в ННЦФ МЗ РК. Взят на учет 07.04.2022г. с диагнозом: Инфильтративный туберкулез правого легкого, осложненный двухсторонним экссудативным плевритом МБТ (-). Кат1. Тип-Другие-Рецидив. 1Агр. А16.0.</a:t>
            </a:r>
          </a:p>
        </p:txBody>
      </p:sp>
      <p:sp>
        <p:nvSpPr>
          <p:cNvPr id="12" name="Заголовок 4"/>
          <p:cNvSpPr>
            <a:spLocks noGrp="1"/>
          </p:cNvSpPr>
          <p:nvPr>
            <p:ph type="title"/>
          </p:nvPr>
        </p:nvSpPr>
        <p:spPr>
          <a:xfrm>
            <a:off x="12613" y="5467"/>
            <a:ext cx="9119543" cy="6872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</a:t>
            </a:r>
            <a:endParaRPr lang="ru-RU" sz="40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796135" y="620688"/>
            <a:ext cx="3336019" cy="6098812"/>
          </a:xfrm>
          <a:prstGeom prst="round2DiagRect">
            <a:avLst>
              <a:gd name="adj1" fmla="val 10478"/>
              <a:gd name="adj2" fmla="val 0"/>
            </a:avLst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284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483768" y="620688"/>
            <a:ext cx="34415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отделении профилактики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1" cy="365125"/>
          </a:xfrm>
        </p:spPr>
        <p:txBody>
          <a:bodyPr/>
          <a:lstStyle/>
          <a:p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КГП на ПХВ "Городская поликлиника №3"</a:t>
            </a:r>
            <a:endParaRPr lang="ru-RU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947428"/>
              </p:ext>
            </p:extLst>
          </p:nvPr>
        </p:nvGraphicFramePr>
        <p:xfrm>
          <a:off x="145876" y="1439539"/>
          <a:ext cx="4852001" cy="2888989"/>
        </p:xfrm>
        <a:graphic>
          <a:graphicData uri="http://schemas.openxmlformats.org/drawingml/2006/table">
            <a:tbl>
              <a:tblPr firstRow="1" firstCol="1" bandRow="1"/>
              <a:tblGrid>
                <a:gridCol w="567787"/>
                <a:gridCol w="412936"/>
                <a:gridCol w="396317"/>
                <a:gridCol w="532789"/>
                <a:gridCol w="361320"/>
                <a:gridCol w="361320"/>
                <a:gridCol w="361320"/>
                <a:gridCol w="473016"/>
                <a:gridCol w="456090"/>
                <a:gridCol w="309702"/>
                <a:gridCol w="309702"/>
                <a:gridCol w="309702"/>
              </a:tblGrid>
              <a:tr h="125222">
                <a:tc rowSpan="2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Скрининг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2021г.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2022г.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06">
                <a:tc vMerge="1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b="1" i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Рак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6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Подростки и дети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15675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15675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0,08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17025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17025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68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0,4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99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БСК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4662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4664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100,01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0,5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3610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3628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111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3,0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99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СД</a:t>
                      </a:r>
                      <a:endParaRPr lang="ru-RU" sz="700" b="0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4738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5778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121,9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0,1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3790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4496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118,6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0,6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43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Глаукома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4836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6115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126,4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0,01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3860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4879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126,3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0,01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99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РШМ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2520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2520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164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6,5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2300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2300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153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6,6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99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РМЖ</a:t>
                      </a:r>
                      <a:endParaRPr lang="ru-RU" sz="700" b="0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2500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2508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100,3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580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23,1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2400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2400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784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32,6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99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КРР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2600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2617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0,4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2400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2400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0,6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43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Гепатит</a:t>
                      </a:r>
                      <a:endParaRPr lang="ru-RU" sz="700" b="0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178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178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180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180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2,2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99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ПФР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3037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5100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167,9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101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1,9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2940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3780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128,5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51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1,3</a:t>
                      </a: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43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7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40746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45155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110,8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906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2,0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38405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41088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106,9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1215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2,9</a:t>
                      </a: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" name="Прямоугольник 59"/>
          <p:cNvSpPr/>
          <p:nvPr/>
        </p:nvSpPr>
        <p:spPr>
          <a:xfrm>
            <a:off x="0" y="897770"/>
            <a:ext cx="5213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Скрининговые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осмотры выполнены на 106,9% (в 2021 году 110,8%), показатель выявляемости составляет 2,7  (в 2021 году 2,0) 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441395" y="1337829"/>
            <a:ext cx="3384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смотровых кабинетов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124" y="4255589"/>
            <a:ext cx="45441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осмотры школьников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53778603"/>
              </p:ext>
            </p:extLst>
          </p:nvPr>
        </p:nvGraphicFramePr>
        <p:xfrm>
          <a:off x="4541937" y="4675294"/>
          <a:ext cx="2880320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5506876" y="4319955"/>
            <a:ext cx="290448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женского смотрового кабинета</a:t>
            </a:r>
            <a:endParaRPr lang="ru-RU" sz="105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4" name="Схема 63"/>
          <p:cNvGraphicFramePr/>
          <p:nvPr>
            <p:extLst>
              <p:ext uri="{D42A27DB-BD31-4B8C-83A1-F6EECF244321}">
                <p14:modId xmlns:p14="http://schemas.microsoft.com/office/powerpoint/2010/main" val="319498335"/>
              </p:ext>
            </p:extLst>
          </p:nvPr>
        </p:nvGraphicFramePr>
        <p:xfrm>
          <a:off x="6317948" y="2215947"/>
          <a:ext cx="2721015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5" name="Прямоугольник 64"/>
          <p:cNvSpPr/>
          <p:nvPr/>
        </p:nvSpPr>
        <p:spPr>
          <a:xfrm>
            <a:off x="5374941" y="1916832"/>
            <a:ext cx="31683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мужского смотрового кабинета</a:t>
            </a:r>
            <a:endParaRPr lang="ru-RU" sz="105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148064" y="1658259"/>
            <a:ext cx="39710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смотровых кабинетов – 2, из них женский - 1, мужской – 1. 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347283" y="5445224"/>
            <a:ext cx="16916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числа осмотренных всего выявлено – 478 </a:t>
            </a:r>
          </a:p>
          <a:p>
            <a:pPr algn="ctr"/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2021 году – 239),</a:t>
            </a:r>
            <a:r>
              <a:rPr lang="ru-RU" sz="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в.т.ч</a:t>
            </a:r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 – 1 </a:t>
            </a:r>
          </a:p>
          <a:p>
            <a:pPr algn="ctr"/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2021 году – 4), </a:t>
            </a:r>
          </a:p>
          <a:p>
            <a:pPr algn="ctr"/>
            <a:r>
              <a:rPr lang="ru-RU" sz="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Предрак</a:t>
            </a:r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152 </a:t>
            </a:r>
          </a:p>
          <a:p>
            <a:pPr algn="ctr"/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2021 году – 137),</a:t>
            </a:r>
          </a:p>
          <a:p>
            <a:pPr algn="ctr"/>
            <a:r>
              <a:rPr lang="ru-RU" sz="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Др.заболевания</a:t>
            </a:r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325</a:t>
            </a:r>
          </a:p>
          <a:p>
            <a:pPr algn="ctr"/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2021 году-98).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000744" y="3014876"/>
            <a:ext cx="142067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числа осмотренных всего выявлено – 771</a:t>
            </a:r>
          </a:p>
          <a:p>
            <a:pPr algn="ctr"/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2021 году – 996),</a:t>
            </a:r>
            <a:r>
              <a:rPr lang="ru-RU" sz="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в.т.ч</a:t>
            </a:r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 – 8 </a:t>
            </a:r>
          </a:p>
          <a:p>
            <a:pPr algn="ctr"/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2021 году – 3), </a:t>
            </a:r>
          </a:p>
          <a:p>
            <a:pPr algn="ctr"/>
            <a:r>
              <a:rPr lang="ru-RU" sz="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Предрак</a:t>
            </a:r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38 </a:t>
            </a:r>
          </a:p>
          <a:p>
            <a:pPr algn="ctr"/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2021 году – 83),</a:t>
            </a:r>
          </a:p>
          <a:p>
            <a:pPr algn="ctr"/>
            <a:r>
              <a:rPr lang="ru-RU" sz="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Др.заболевания</a:t>
            </a:r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-725 </a:t>
            </a:r>
          </a:p>
          <a:p>
            <a:pPr algn="ctr"/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2021 году – 910)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53868396"/>
              </p:ext>
            </p:extLst>
          </p:nvPr>
        </p:nvGraphicFramePr>
        <p:xfrm>
          <a:off x="135245" y="4527331"/>
          <a:ext cx="4285944" cy="1926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9" name="Заголовок 4"/>
          <p:cNvSpPr>
            <a:spLocks noGrp="1"/>
          </p:cNvSpPr>
          <p:nvPr>
            <p:ph type="title"/>
          </p:nvPr>
        </p:nvSpPr>
        <p:spPr>
          <a:xfrm>
            <a:off x="12613" y="5467"/>
            <a:ext cx="9119543" cy="6872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</a:t>
            </a:r>
            <a:endParaRPr lang="ru-RU" sz="40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4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44008" y="1772816"/>
            <a:ext cx="1512168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alt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 на диспансерном учете по трем основным нозологиям Программы управления</a:t>
            </a:r>
            <a:r>
              <a:rPr kumimoji="0" lang="ru-RU" altLang="ru-RU" sz="11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заболеваниями </a:t>
            </a:r>
            <a:r>
              <a:rPr kumimoji="0" lang="ru-RU" alt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состоят – </a:t>
            </a:r>
            <a:r>
              <a:rPr lang="ru-RU" altLang="ru-RU" sz="11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8260, </a:t>
            </a:r>
            <a:r>
              <a:rPr kumimoji="0" lang="ru-RU" alt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них охвачено ПУЗ – 5124  или 62%.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6574"/>
            <a:ext cx="3182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Диспансеризация и охват ПУЗ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603385803"/>
              </p:ext>
            </p:extLst>
          </p:nvPr>
        </p:nvGraphicFramePr>
        <p:xfrm>
          <a:off x="6233080" y="1412776"/>
          <a:ext cx="288032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53331403"/>
              </p:ext>
            </p:extLst>
          </p:nvPr>
        </p:nvGraphicFramePr>
        <p:xfrm>
          <a:off x="0" y="1628800"/>
          <a:ext cx="4515589" cy="2208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737" y="985004"/>
            <a:ext cx="5470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i="1" dirty="0" smtClean="0"/>
              <a:t>Всего состоят на </a:t>
            </a:r>
            <a:r>
              <a:rPr lang="ru-RU" sz="1400" b="1" i="1" dirty="0" smtClean="0"/>
              <a:t>«Д» учете - 11 424 человек, по 22779 нозологиям.</a:t>
            </a:r>
            <a:r>
              <a:rPr lang="kk-KZ" sz="1400" b="1" i="1" dirty="0" smtClean="0"/>
              <a:t> </a:t>
            </a:r>
          </a:p>
          <a:p>
            <a:r>
              <a:rPr lang="kk-KZ" sz="1400" b="1" i="1" dirty="0" smtClean="0"/>
              <a:t>(в 2021 году – 11971, по нозологии – 23845).</a:t>
            </a:r>
            <a:endParaRPr lang="ru-RU" sz="1400" b="1" i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-11384" y="6492875"/>
            <a:ext cx="3352801" cy="365125"/>
          </a:xfrm>
        </p:spPr>
        <p:txBody>
          <a:bodyPr/>
          <a:lstStyle/>
          <a:p>
            <a:r>
              <a:rPr lang="ru-RU" sz="1200" i="1" dirty="0" smtClean="0"/>
              <a:t>КГП на ПХВ "Городская поликлиника №3"</a:t>
            </a:r>
            <a:endParaRPr lang="ru-RU" sz="1200" i="1" dirty="0"/>
          </a:p>
        </p:txBody>
      </p:sp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12613" y="5467"/>
            <a:ext cx="9119543" cy="6872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</a:t>
            </a:r>
            <a:endParaRPr lang="ru-RU" sz="40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116419"/>
              </p:ext>
            </p:extLst>
          </p:nvPr>
        </p:nvGraphicFramePr>
        <p:xfrm>
          <a:off x="251520" y="3904311"/>
          <a:ext cx="3722508" cy="2592289"/>
        </p:xfrm>
        <a:graphic>
          <a:graphicData uri="http://schemas.openxmlformats.org/drawingml/2006/table">
            <a:tbl>
              <a:tblPr firstRow="1" bandRow="1"/>
              <a:tblGrid>
                <a:gridCol w="843664"/>
                <a:gridCol w="1416678"/>
                <a:gridCol w="1462166"/>
              </a:tblGrid>
              <a:tr h="925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ПУЗ д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инвентаризации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ПУЗ после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инвентаризации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68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2269 (34%)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3544 (61,4%)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68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 (45%)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1199 (63,0%)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68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ХСН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(28%)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 (64,2%)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68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3332 (36,3%)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5124 (62%)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139952" y="3887515"/>
            <a:ext cx="48600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kk-KZ" sz="1200" b="1" i="1" dirty="0"/>
              <a:t>В ходе проведения инвентаризации были сняты с ПУЗ пациенты сменившие место жительства, прикрепившиеся в другие МО, выбывшие в другие регионы РК, выехавшие на ПМЖ в зарубеж,  умершие и пациентов не соответствующих критериям отбора для участия. Всего общее количество снятых с регистра ПУЗ  составило 1589 человек, из них по АГ – 901, по СД – 586, по ХСН – 102). </a:t>
            </a:r>
            <a:endParaRPr lang="kk-KZ" sz="1200" b="1" i="1" dirty="0" smtClean="0"/>
          </a:p>
          <a:p>
            <a:pPr fontAlgn="auto"/>
            <a:r>
              <a:rPr lang="ru-RU" sz="1200" b="1" i="1" dirty="0" smtClean="0"/>
              <a:t>По причинам было снято: </a:t>
            </a:r>
            <a:r>
              <a:rPr lang="ru-RU" sz="1200" b="1" i="1" dirty="0"/>
              <a:t>отказ от участия в ПУЗ - 385,  не проживают на территории – 207, открепились в другие МО -94, переехавшие в другие регионы – 64, выезд в </a:t>
            </a:r>
            <a:r>
              <a:rPr lang="ru-RU" sz="1200" b="1" i="1" dirty="0" err="1"/>
              <a:t>зарубеж</a:t>
            </a:r>
            <a:r>
              <a:rPr lang="ru-RU" sz="1200" b="1" i="1" dirty="0"/>
              <a:t> - 198, умершие – 123, утяжеление состояния и несоответствия критериям участия в ПУЗ – 518 </a:t>
            </a:r>
            <a:r>
              <a:rPr lang="ru-RU" sz="1200" b="1" i="1" dirty="0" smtClean="0"/>
              <a:t>.</a:t>
            </a:r>
          </a:p>
          <a:p>
            <a:pPr fontAlgn="auto"/>
            <a:r>
              <a:rPr lang="kk-KZ" sz="1200" b="1" i="1" dirty="0" smtClean="0"/>
              <a:t>Для </a:t>
            </a:r>
            <a:r>
              <a:rPr lang="kk-KZ" sz="1200" b="1" i="1" dirty="0"/>
              <a:t>участия в ПУЗ вновь было взято 3381 новых пациентов, из них по АГ – 2176, по СД - 907, по ХСН – 298.</a:t>
            </a:r>
            <a:endParaRPr lang="ru-RU" sz="1200" b="1" i="1" dirty="0"/>
          </a:p>
        </p:txBody>
      </p:sp>
    </p:spTree>
    <p:extLst>
      <p:ext uri="{BB962C8B-B14F-4D97-AF65-F5344CB8AC3E}">
        <p14:creationId xmlns:p14="http://schemas.microsoft.com/office/powerpoint/2010/main" val="165219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710" y="1517980"/>
            <a:ext cx="5321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	Городская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поликлиника №3 (ГП№3) </a:t>
            </a:r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современная медицинская организация, оказывающая доврачебную медицинскую помощь, квалифицированную медицинскую помощь,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– социальную помощь, специализированную медицинскую помощь,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стационарозамещающую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медицинскую помощь, скорую неотложную медицинскую помощь четвертой категории срочности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3068960"/>
            <a:ext cx="48176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открытия поликлиники -1934 год, год постройки нового здания – 1985г.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здания поликлиники составляет 6147,3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плановая мощность поликлиники - 500 посещений в смену, фактическая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862,1.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 дневной стационар на 36 коек с учетом двухсменного режима работы.</a:t>
            </a:r>
          </a:p>
          <a:p>
            <a:pPr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поликлиника </a:t>
            </a:r>
            <a:r>
              <a:rPr lang="ru-RU" sz="1400" i="1" dirty="0"/>
              <a:t>является одним из крупнейших амбулаторно-поликлинических учреждений города Алматы </a:t>
            </a:r>
            <a:r>
              <a:rPr lang="ru-RU" sz="1400" i="1" dirty="0" smtClean="0"/>
              <a:t>и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обслуживает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прикрепленное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(взрослое и детское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двух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районов –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Алмалинский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Бостандыкский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ГОБМП и в системе ОСМС, в рамках добровольного медицинского страхования, а также в виде платных услуг. </a:t>
            </a:r>
          </a:p>
        </p:txBody>
      </p:sp>
      <p:pic>
        <p:nvPicPr>
          <p:cNvPr id="10" name="Picture 2" descr="C:\Users\Диана\Downloads\WhatsApp Image 2022-02-11 at 11.10.0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536" y="3069834"/>
            <a:ext cx="3610701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b="20378"/>
          <a:stretch/>
        </p:blipFill>
        <p:spPr>
          <a:xfrm>
            <a:off x="6042156" y="951127"/>
            <a:ext cx="2641554" cy="1767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-11510" y="0"/>
            <a:ext cx="9155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поликлиники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-5912" y="6492875"/>
            <a:ext cx="3352801" cy="365125"/>
          </a:xfrm>
        </p:spPr>
        <p:txBody>
          <a:bodyPr/>
          <a:lstStyle/>
          <a:p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КГП на ПХВ "Городская поликлиника №3"</a:t>
            </a:r>
            <a:endParaRPr lang="ru-RU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58368" y="1517980"/>
            <a:ext cx="5321744" cy="1200329"/>
          </a:xfrm>
          <a:prstGeom prst="round2Diag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995936" y="3068960"/>
            <a:ext cx="4817688" cy="3231654"/>
          </a:xfrm>
          <a:prstGeom prst="round2Diag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764704"/>
            <a:ext cx="6156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КГП на ПХВ «Городская поликлиника №3»  УОЗ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г.Алматы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адрес и место нахождения: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Алматы ул.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Розыбакиева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д.74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45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1" cy="365125"/>
          </a:xfrm>
        </p:spPr>
        <p:txBody>
          <a:bodyPr/>
          <a:lstStyle/>
          <a:p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КГП на ПХВ "Городская поликлиника №3"</a:t>
            </a:r>
            <a:endParaRPr lang="ru-RU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613" y="5467"/>
            <a:ext cx="9119543" cy="6872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</a:t>
            </a:r>
            <a:endParaRPr lang="ru-RU" sz="40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511809"/>
              </p:ext>
            </p:extLst>
          </p:nvPr>
        </p:nvGraphicFramePr>
        <p:xfrm>
          <a:off x="107504" y="1319280"/>
          <a:ext cx="4752528" cy="5052567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587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75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АКДС+ИПВ+ВГВ+</a:t>
                      </a:r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Hib-1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793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784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75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АКДС+ИПВ+</a:t>
                      </a:r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Hib-2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793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767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6,7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783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75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АКДС+ИПВ+ВГВ+</a:t>
                      </a:r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Hib-3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793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767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6,7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783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75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АКДС+ИПВ+</a:t>
                      </a:r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Hib-4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24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АбКДС</a:t>
                      </a:r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6лет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614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96,6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ККП 1 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ККП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RV 6</a:t>
                      </a:r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614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96,6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ВГА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916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946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100,6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ВГА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926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96,4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95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Превенар</a:t>
                      </a:r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793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784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Превенар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793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767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6,7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783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Превенар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4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 </a:t>
                      </a:r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манту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3704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3704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3704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3709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100,2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АДСМ врозлые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АДСМ 16 лет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662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766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100,4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ВКЭ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КВИ 1 компонент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44469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3883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44955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41442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КВИ 2 компонент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44469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33536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75,4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37156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40666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100,6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3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КВИ ревакцинация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44469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27349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5938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22400" y="878672"/>
            <a:ext cx="4009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профилактических прививок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679946059"/>
              </p:ext>
            </p:extLst>
          </p:nvPr>
        </p:nvGraphicFramePr>
        <p:xfrm>
          <a:off x="4916360" y="4416510"/>
          <a:ext cx="4084033" cy="1328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916360" y="5750004"/>
            <a:ext cx="4227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i="1" dirty="0" smtClean="0"/>
              <a:t>    Увеличение количества обслуженных вызовов, связанно со стабилизацией эпидемиологической ситуации с </a:t>
            </a:r>
            <a:r>
              <a:rPr lang="en-US" sz="1100" b="1" i="1" dirty="0" smtClean="0"/>
              <a:t>COVID-19</a:t>
            </a:r>
            <a:r>
              <a:rPr lang="ru-RU" sz="1100" b="1" i="1" dirty="0"/>
              <a:t> </a:t>
            </a:r>
            <a:r>
              <a:rPr lang="ru-RU" sz="1100" b="1" i="1" dirty="0" smtClean="0"/>
              <a:t>в воскресные дни выезды МБ поликлиники не осуществляются, </a:t>
            </a:r>
          </a:p>
          <a:p>
            <a:pPr algn="just"/>
            <a:r>
              <a:rPr lang="ru-RU" sz="1100" b="1" i="1" dirty="0" smtClean="0"/>
              <a:t>поэтому прикрепленное население напрямую обращаются в 103, откуда вызова 4 категории срочности  обслуживает СМП поликлиники </a:t>
            </a:r>
            <a:endParaRPr lang="ru-RU" sz="11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433492" y="4191930"/>
            <a:ext cx="3193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СМП 4 категории при поликлиники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371127896"/>
              </p:ext>
            </p:extLst>
          </p:nvPr>
        </p:nvGraphicFramePr>
        <p:xfrm>
          <a:off x="4916360" y="1277947"/>
          <a:ext cx="4108371" cy="2873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64025" y="878672"/>
            <a:ext cx="2219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/>
              <a:t>Выполнение плана по ФГ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67633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85979"/>
            <a:ext cx="3352801" cy="365125"/>
          </a:xfrm>
        </p:spPr>
        <p:txBody>
          <a:bodyPr/>
          <a:lstStyle/>
          <a:p>
            <a:r>
              <a:rPr lang="ru-RU" i="1" dirty="0" smtClean="0"/>
              <a:t>КГП на ПХВ "Городская поликлиника №3"</a:t>
            </a:r>
            <a:endParaRPr lang="ru-RU" i="1" dirty="0"/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2613" y="5467"/>
            <a:ext cx="9119543" cy="6872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</a:t>
            </a:r>
            <a:endParaRPr lang="ru-RU" sz="40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58" y="3304729"/>
            <a:ext cx="1898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Всего лиц имеющего категорию льготности «Инвалиды» -  1785 человек, из них дети до 16 лет – 142 детей 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51245920"/>
              </p:ext>
            </p:extLst>
          </p:nvPr>
        </p:nvGraphicFramePr>
        <p:xfrm>
          <a:off x="1619672" y="3304729"/>
          <a:ext cx="2988597" cy="1420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27584" y="2996952"/>
            <a:ext cx="2200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инвалидности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770937"/>
            <a:ext cx="3926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Отчет по оказанию государственной услуги</a:t>
            </a:r>
            <a:endParaRPr lang="ru-RU" sz="1400" b="1" i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663221"/>
              </p:ext>
            </p:extLst>
          </p:nvPr>
        </p:nvGraphicFramePr>
        <p:xfrm>
          <a:off x="4716016" y="1236733"/>
          <a:ext cx="4286374" cy="5528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673">
                  <a:extLst>
                    <a:ext uri="{9D8B030D-6E8A-4147-A177-3AD203B41FA5}">
                      <a16:colId xmlns:a16="http://schemas.microsoft.com/office/drawing/2014/main" xmlns="" val="1309109968"/>
                    </a:ext>
                  </a:extLst>
                </a:gridCol>
                <a:gridCol w="2596639">
                  <a:extLst>
                    <a:ext uri="{9D8B030D-6E8A-4147-A177-3AD203B41FA5}">
                      <a16:colId xmlns:a16="http://schemas.microsoft.com/office/drawing/2014/main" xmlns="" val="245523290"/>
                    </a:ext>
                  </a:extLst>
                </a:gridCol>
                <a:gridCol w="1478062">
                  <a:extLst>
                    <a:ext uri="{9D8B030D-6E8A-4147-A177-3AD203B41FA5}">
                      <a16:colId xmlns:a16="http://schemas.microsoft.com/office/drawing/2014/main" xmlns="" val="2555698060"/>
                    </a:ext>
                  </a:extLst>
                </a:gridCol>
              </a:tblGrid>
              <a:tr h="536083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по государственным услугам за 2022 год в сравнении с 2021 годом</a:t>
                      </a: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оказанных государственных услуг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2239279"/>
                  </a:ext>
                </a:extLst>
              </a:tr>
              <a:tr h="546668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Прикрепление к медицинской организации, оказывающей первичную медико-санитарную помощь</a:t>
                      </a: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6793 (2021г.</a:t>
                      </a:r>
                      <a:r>
                        <a:rPr lang="kk-KZ" sz="105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- 8075)</a:t>
                      </a:r>
                      <a:endParaRPr lang="ru-RU" sz="1050" b="1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03314013"/>
                  </a:ext>
                </a:extLst>
              </a:tr>
              <a:tr h="30768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Запись на прием к врачу</a:t>
                      </a: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222753 (2021г.</a:t>
                      </a:r>
                      <a:r>
                        <a:rPr lang="kk-KZ" sz="105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- 234613)</a:t>
                      </a:r>
                      <a:endParaRPr lang="ru-RU" sz="1050" b="1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91530494"/>
                  </a:ext>
                </a:extLst>
              </a:tr>
              <a:tr h="28936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Вызов врача на дом</a:t>
                      </a: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25742 (2021г.</a:t>
                      </a:r>
                      <a:r>
                        <a:rPr lang="kk-KZ" sz="105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- 25730)</a:t>
                      </a:r>
                      <a:endParaRPr lang="ru-RU" sz="1050" b="1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45750479"/>
                  </a:ext>
                </a:extLst>
              </a:tr>
              <a:tr h="546668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Выдача справки с медицинской организации, оказывающей первичную медико-санитарную помощь</a:t>
                      </a: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(2021г.</a:t>
                      </a:r>
                      <a:r>
                        <a:rPr lang="kk-KZ" sz="105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-8 )</a:t>
                      </a:r>
                      <a:endParaRPr lang="ru-RU" sz="1050" b="1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26229845"/>
                  </a:ext>
                </a:extLst>
              </a:tr>
              <a:tr h="273334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Выдача листа о временной нетрудоспособности </a:t>
                      </a: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8804 (2021г.</a:t>
                      </a:r>
                      <a:r>
                        <a:rPr lang="kk-KZ" sz="105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- 10525)</a:t>
                      </a:r>
                      <a:endParaRPr lang="ru-RU" sz="1050" b="1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94805216"/>
                  </a:ext>
                </a:extLst>
              </a:tr>
              <a:tr h="28936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Выдача справки о временной нетрудоспособности </a:t>
                      </a: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20135 (2021г.</a:t>
                      </a:r>
                      <a:r>
                        <a:rPr lang="kk-KZ" sz="105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- 13408)</a:t>
                      </a:r>
                      <a:endParaRPr lang="ru-RU" sz="1050" b="1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2930717"/>
                  </a:ext>
                </a:extLst>
              </a:tr>
              <a:tr h="410001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Прохождение предварительных обязательных медицинских осмотров</a:t>
                      </a: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1956 (2021г.</a:t>
                      </a:r>
                      <a:r>
                        <a:rPr lang="kk-KZ" sz="105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- 1638)</a:t>
                      </a:r>
                      <a:endParaRPr lang="ru-RU" sz="1050" b="1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91208551"/>
                  </a:ext>
                </a:extLst>
              </a:tr>
              <a:tr h="223433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Вызов скорой медицинской помощи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6937 (2021г.</a:t>
                      </a:r>
                      <a:r>
                        <a:rPr lang="kk-KZ" sz="105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- 5160)</a:t>
                      </a:r>
                      <a:endParaRPr lang="ru-RU" sz="1050" b="1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33921"/>
                  </a:ext>
                </a:extLst>
              </a:tr>
              <a:tr h="683335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Выдача направления пациентам на госпитализацию в стационар в рамках гарантированного объема бесплатной медицинской помощи через портал Бюро госпитализации  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2491 (2021г.</a:t>
                      </a:r>
                      <a:r>
                        <a:rPr lang="kk-KZ" sz="105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- 2225)</a:t>
                      </a:r>
                      <a:endParaRPr lang="ru-RU" sz="1050" b="1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1113653"/>
                  </a:ext>
                </a:extLst>
              </a:tr>
              <a:tr h="410001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Выдача справки о допуске к управлению транспортным средством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(2021г.</a:t>
                      </a:r>
                      <a:r>
                        <a:rPr lang="kk-KZ" sz="105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- 112)</a:t>
                      </a:r>
                      <a:endParaRPr lang="ru-RU" sz="1050" b="1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193880"/>
                  </a:ext>
                </a:extLst>
              </a:tr>
              <a:tr h="289366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spc="1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Выдача заключения о нуждаемости в санаторно-курортном лечении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(2021г.</a:t>
                      </a:r>
                      <a:r>
                        <a:rPr lang="kk-KZ" sz="105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- 306)</a:t>
                      </a:r>
                      <a:endParaRPr lang="ru-RU" sz="1050" b="1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7052797"/>
                  </a:ext>
                </a:extLst>
              </a:tr>
              <a:tr h="330388"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295845 (2021г.</a:t>
                      </a:r>
                      <a:r>
                        <a:rPr lang="kk-KZ" sz="105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- 301800)</a:t>
                      </a:r>
                      <a:endParaRPr lang="ru-RU" sz="105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6" marR="27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42183169"/>
                  </a:ext>
                </a:extLst>
              </a:tr>
            </a:tbl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129518844"/>
              </p:ext>
            </p:extLst>
          </p:nvPr>
        </p:nvGraphicFramePr>
        <p:xfrm>
          <a:off x="296587" y="1078714"/>
          <a:ext cx="4050833" cy="1882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79987" y="741633"/>
            <a:ext cx="4084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посещений на одного жителя в год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876500"/>
              </p:ext>
            </p:extLst>
          </p:nvPr>
        </p:nvGraphicFramePr>
        <p:xfrm>
          <a:off x="251520" y="1196752"/>
          <a:ext cx="1656184" cy="947823"/>
        </p:xfrm>
        <a:graphic>
          <a:graphicData uri="http://schemas.openxmlformats.org/drawingml/2006/table">
            <a:tbl>
              <a:tblPr firstRow="1" firstCol="1" bandRow="1"/>
              <a:tblGrid>
                <a:gridCol w="576064"/>
                <a:gridCol w="576064"/>
                <a:gridCol w="504056"/>
              </a:tblGrid>
              <a:tr h="217465">
                <a:tc rowSpan="2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Посещаемость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83">
                <a:tc vMerge="1"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63"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5,59</a:t>
                      </a:r>
                      <a:endParaRPr lang="ru-RU" sz="10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6,3</a:t>
                      </a:r>
                      <a:endParaRPr lang="ru-RU" sz="10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12"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22" marR="51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5,83</a:t>
                      </a:r>
                      <a:endParaRPr lang="ru-RU" sz="10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6,1</a:t>
                      </a:r>
                      <a:endParaRPr lang="ru-RU" sz="1000" b="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650108"/>
              </p:ext>
            </p:extLst>
          </p:nvPr>
        </p:nvGraphicFramePr>
        <p:xfrm>
          <a:off x="89755" y="4797152"/>
          <a:ext cx="4464496" cy="1758396"/>
        </p:xfrm>
        <a:graphic>
          <a:graphicData uri="http://schemas.openxmlformats.org/drawingml/2006/table">
            <a:tbl>
              <a:tblPr/>
              <a:tblGrid>
                <a:gridCol w="2362748"/>
                <a:gridCol w="631898"/>
                <a:gridCol w="322817"/>
                <a:gridCol w="760682"/>
                <a:gridCol w="386351"/>
              </a:tblGrid>
              <a:tr h="1577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пунктов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2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абс</a:t>
                      </a:r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%, ‰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абс</a:t>
                      </a:r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%, ‰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Первичный выход на инвалидность  на 10 000 работающих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16,6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5,5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Всего, из них трудоспособного возраста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7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из них по терапевтическим заболеваниям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Число больных прошедших полную реабилитацию  (снятие группы инвалидности)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0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Число больных прошедших частичную реабилитацию (переход из 1 во 2-ю, 2-3-ю группу)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7513" marR="7513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76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620688"/>
            <a:ext cx="4680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акушерско–гинекологической  службы</a:t>
            </a:r>
            <a:endParaRPr lang="ru-RU" sz="1600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-28709" y="5948"/>
            <a:ext cx="9144000" cy="6872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</a:t>
            </a:r>
            <a:endParaRPr lang="ru-RU" sz="4000" b="1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76025357"/>
              </p:ext>
            </p:extLst>
          </p:nvPr>
        </p:nvGraphicFramePr>
        <p:xfrm>
          <a:off x="4283968" y="2708920"/>
          <a:ext cx="475252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244684"/>
              </p:ext>
            </p:extLst>
          </p:nvPr>
        </p:nvGraphicFramePr>
        <p:xfrm>
          <a:off x="107504" y="1052736"/>
          <a:ext cx="4032448" cy="5522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8823"/>
                <a:gridCol w="820159"/>
                <a:gridCol w="683466"/>
              </a:tblGrid>
              <a:tr h="197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Показатели: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2021 г.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Взято на учет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925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822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12 недель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829-92,8%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775-94,2%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Кроме того: прибыли из </a:t>
                      </a:r>
                      <a:r>
                        <a:rPr lang="ru-RU" sz="10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др.учреждений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155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Выбыло  др.учреждения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164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Состоит на </a:t>
                      </a:r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учете на 31.12.2022г.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457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родов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947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-срочные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917-97%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774-97%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-преждевременные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30- 3%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28-3%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-запоздалые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живых и мертвых всего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955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Живых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955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Двойня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8-двойни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5-двойни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Домашние роды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мертворожденные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– 4,9%о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-доношенные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недоношенные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Антенатальные потери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-недоношенные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РНС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3 - 3,1%о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1,2%о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-доношенные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-недоношенные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Перинатальная смертность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3 - 3,1%о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5 - 6,1%о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-доношенные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-недоношенные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Неонатальная смертность 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1,2%о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-недоношенные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Материнская смертность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1" cy="365125"/>
          </a:xfrm>
        </p:spPr>
        <p:txBody>
          <a:bodyPr/>
          <a:lstStyle/>
          <a:p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КГП на ПХВ "Городская поликлиника №3"</a:t>
            </a:r>
            <a:endParaRPr lang="ru-RU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59414096"/>
              </p:ext>
            </p:extLst>
          </p:nvPr>
        </p:nvGraphicFramePr>
        <p:xfrm>
          <a:off x="7308304" y="789965"/>
          <a:ext cx="1617558" cy="2134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83854685"/>
              </p:ext>
            </p:extLst>
          </p:nvPr>
        </p:nvGraphicFramePr>
        <p:xfrm>
          <a:off x="4139952" y="822176"/>
          <a:ext cx="2880320" cy="195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0" y="177281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(92,8</a:t>
            </a:r>
            <a:r>
              <a:rPr lang="ru-RU" sz="1200" b="1" i="1" dirty="0" smtClean="0"/>
              <a:t>%)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8104" y="204981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(94,2</a:t>
            </a:r>
            <a:r>
              <a:rPr lang="ru-RU" sz="1200" b="1" i="1" dirty="0" smtClean="0"/>
              <a:t>%)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31182636"/>
              </p:ext>
            </p:extLst>
          </p:nvPr>
        </p:nvGraphicFramePr>
        <p:xfrm>
          <a:off x="4572000" y="5157192"/>
          <a:ext cx="4104456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65449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-18276" y="6499432"/>
            <a:ext cx="3352801" cy="365125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КГП на ПХВ "Городская поликлиника №3"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72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</a:t>
            </a:r>
            <a:endParaRPr lang="ru-RU" sz="4000" b="1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578" y="4437112"/>
            <a:ext cx="8928992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</a:t>
            </a:r>
            <a:r>
              <a:rPr lang="ru-RU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Женская консультация на базе ГП№3 принимала участие в проекте совместно с Управлением здравоохранения </a:t>
            </a:r>
            <a:endParaRPr lang="ru-RU" sz="105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Алматы, </a:t>
            </a:r>
            <a:r>
              <a:rPr lang="ru-RU" sz="10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КазНИИ</a:t>
            </a:r>
            <a:r>
              <a:rPr lang="ru-RU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онкологии и радиологии и медицинской лабораторией ILAB 100+ по раннему выявлению вируса папилломы человека (ВПЧ) среди женщин «Определение диагностической значимости ВПЧ – </a:t>
            </a:r>
            <a:r>
              <a:rPr lang="ru-RU" sz="10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генотипирования</a:t>
            </a:r>
            <a:r>
              <a:rPr lang="ru-RU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первой порции мочи в сравнении с традиционными методами исследования мазка шейки матки». В рамках проекта по городу были обследованы 500 женщин, и них 50 женщин из ГП№3. Проводилось определение ВПЧ в моче и в мазке (РАР тест) для диагностической значимости. Материалом для исследования на ВПЧ чаще всего является соскобы и мазки с поверхности органа. Однако в рамках проекта применялся инновационный метод определения ВПЧ в первой порции мочи, которая содержит отслоившиеся клетки шейки матки, а также эпителий уретры и вульвы. Этот </a:t>
            </a:r>
            <a:r>
              <a:rPr lang="ru-RU" sz="10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неивазивный</a:t>
            </a:r>
            <a:r>
              <a:rPr lang="ru-RU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 самостоятельного забора материала может позволить увеличить количество участников скрининга, если данный метод будет использоваться в качестве </a:t>
            </a:r>
            <a:r>
              <a:rPr lang="ru-RU" sz="10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скринингового</a:t>
            </a:r>
            <a:r>
              <a:rPr lang="ru-RU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теста.А</a:t>
            </a:r>
            <a:r>
              <a:rPr lang="ru-RU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химическая и фармацевтическая компания «</a:t>
            </a:r>
            <a:r>
              <a:rPr lang="ru-RU" sz="10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Bayer</a:t>
            </a:r>
            <a:r>
              <a:rPr lang="ru-RU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(Германия) предложила сотрудничество и провести клиническое исследование среди женщин  во время планирования, беременности и грудного вскармливания. Основной задачей данного исследования является определение эффективности применения витаминного минерального комплекса </a:t>
            </a:r>
            <a:r>
              <a:rPr lang="ru-RU" sz="10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Элевит</a:t>
            </a:r>
            <a:r>
              <a:rPr lang="ru-RU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Пронаталь</a:t>
            </a:r>
            <a:r>
              <a:rPr lang="ru-RU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Данное исследование будет проводиться в 5 странах, в </a:t>
            </a:r>
            <a:r>
              <a:rPr lang="ru-RU" sz="10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Казахстане, по г. Алматы была предложена Женская консультация на базе ГП№3. В настоящее время проводятся подготовительные работы, само исследование планируется на март 2023 года.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55856001"/>
              </p:ext>
            </p:extLst>
          </p:nvPr>
        </p:nvGraphicFramePr>
        <p:xfrm>
          <a:off x="179512" y="764704"/>
          <a:ext cx="492090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344807"/>
              </p:ext>
            </p:extLst>
          </p:nvPr>
        </p:nvGraphicFramePr>
        <p:xfrm>
          <a:off x="5316760" y="620688"/>
          <a:ext cx="3719736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2888"/>
                <a:gridCol w="615143"/>
                <a:gridCol w="541705"/>
              </a:tblGrid>
              <a:tr h="218237"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Аборты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4635">
                <a:tc>
                  <a:txBody>
                    <a:bodyPr/>
                    <a:lstStyle/>
                    <a:p>
                      <a:r>
                        <a:rPr lang="ru-RU" sz="10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абортов</a:t>
                      </a:r>
                    </a:p>
                    <a:p>
                      <a:r>
                        <a:rPr lang="ru-RU" sz="10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237">
                <a:tc>
                  <a:txBody>
                    <a:bodyPr/>
                    <a:lstStyle/>
                    <a:p>
                      <a:r>
                        <a:rPr lang="ru-RU" sz="10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Самопроизвольные  аборты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237">
                <a:tc>
                  <a:txBody>
                    <a:bodyPr/>
                    <a:lstStyle/>
                    <a:p>
                      <a:r>
                        <a:rPr lang="ru-RU" sz="10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Медицинские аборты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237">
                <a:tc>
                  <a:txBody>
                    <a:bodyPr/>
                    <a:lstStyle/>
                    <a:p>
                      <a:r>
                        <a:rPr lang="ru-RU" sz="10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Медикаментозный аборт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237">
                <a:tc>
                  <a:txBody>
                    <a:bodyPr/>
                    <a:lstStyle/>
                    <a:p>
                      <a:r>
                        <a:rPr lang="ru-RU" sz="10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Замерш</a:t>
                      </a:r>
                      <a:r>
                        <a:rPr lang="ru-RU" sz="10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беременность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4635">
                <a:tc>
                  <a:txBody>
                    <a:bodyPr/>
                    <a:lstStyle/>
                    <a:p>
                      <a:r>
                        <a:rPr lang="ru-RU" sz="10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Аборты по </a:t>
                      </a:r>
                      <a:r>
                        <a:rPr lang="ru-RU" sz="10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мед.показаниям</a:t>
                      </a:r>
                      <a:endParaRPr lang="ru-RU" sz="1000" b="1" i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237">
                <a:tc>
                  <a:txBody>
                    <a:bodyPr/>
                    <a:lstStyle/>
                    <a:p>
                      <a:r>
                        <a:rPr lang="ru-RU" sz="10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ВПР  плода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237">
                <a:tc>
                  <a:txBody>
                    <a:bodyPr/>
                    <a:lstStyle/>
                    <a:p>
                      <a:r>
                        <a:rPr lang="ru-RU" sz="10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ЭГЗ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237">
                <a:tc>
                  <a:txBody>
                    <a:bodyPr/>
                    <a:lstStyle/>
                    <a:p>
                      <a:r>
                        <a:rPr lang="ru-RU" sz="10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Рвота тяжелой степени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2420" y="3513782"/>
            <a:ext cx="9066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 абортов  по  отношению  к  родам  остается  очень  низкой, 1:10, по  городу  данный  показатель  составляет 1:8. Часть  женщин  по  данному  вопросу  обращаются  в  частные  медицинские  центры, сохраняя  конфиденциальность. Аборты  по  медицинским  и </a:t>
            </a:r>
            <a:r>
              <a:rPr lang="ru-RU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генетическим показаниям  проведены  в  7 случаях, из  них в 5 случаях выявлены пороки развития плода, множественные хромосомные патологии и 2 случая  из-за  рвоты  тяжелой  степени (токсикоз) у беременных до постановки на учет. Аборты  по  социальным  показаниям и криминальных  абортов  не  было.  </a:t>
            </a:r>
            <a:endParaRPr lang="ru-RU" sz="9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на амбулаторном уровне в условиях дневного стационара было проведено 31 медикаментозных абортов в сроке до </a:t>
            </a:r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недель </a:t>
            </a:r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нежелательной беременности.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0578" y="4365104"/>
            <a:ext cx="8928992" cy="2192908"/>
          </a:xfrm>
          <a:prstGeom prst="round2Diag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84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-10744" y="0"/>
            <a:ext cx="9154743" cy="6872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</a:t>
            </a:r>
            <a:endParaRPr lang="ru-RU" sz="4000" b="1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498" y="690924"/>
            <a:ext cx="3385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педиатрической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  <a:endParaRPr lang="ru-RU" sz="1600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610427758"/>
              </p:ext>
            </p:extLst>
          </p:nvPr>
        </p:nvGraphicFramePr>
        <p:xfrm>
          <a:off x="4644008" y="980728"/>
          <a:ext cx="24482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092280" y="1196752"/>
            <a:ext cx="1990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показателе младенческой смертности отмечается снижение и составил за 2022 год – 2,1</a:t>
            </a:r>
            <a:r>
              <a:rPr lang="ru-RU" sz="10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‰, в 2021 году 3,3‰. </a:t>
            </a:r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 случаи  </a:t>
            </a:r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ранней  неонатальной  смертности  на  уровне  </a:t>
            </a:r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поликлиники  </a:t>
            </a:r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 </a:t>
            </a:r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предотвратим, так как новорожденные не поступили на участок, умерли в роддоме (1-на 1 сутки жизни, 1-на 11 сутки жизни).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284805462"/>
              </p:ext>
            </p:extLst>
          </p:nvPr>
        </p:nvGraphicFramePr>
        <p:xfrm>
          <a:off x="4355976" y="3701036"/>
          <a:ext cx="4608512" cy="2887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292080" y="3393259"/>
            <a:ext cx="3152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случаев младенческой смерти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288741"/>
              </p:ext>
            </p:extLst>
          </p:nvPr>
        </p:nvGraphicFramePr>
        <p:xfrm>
          <a:off x="107505" y="1053270"/>
          <a:ext cx="4104456" cy="5610632"/>
        </p:xfrm>
        <a:graphic>
          <a:graphicData uri="http://schemas.openxmlformats.org/drawingml/2006/table">
            <a:tbl>
              <a:tblPr firstRow="1" firstCol="1" bandRow="1"/>
              <a:tblGrid>
                <a:gridCol w="1699156"/>
                <a:gridCol w="424789"/>
                <a:gridCol w="788894"/>
                <a:gridCol w="424789"/>
                <a:gridCol w="766828"/>
              </a:tblGrid>
              <a:tr h="22177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Показатели группы здоровья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185" marR="651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441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85" marR="65185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</a:t>
                      </a:r>
                      <a:endParaRPr lang="ru-RU" sz="9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900" b="1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бс</a:t>
                      </a: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51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90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поступило новорожденных на участки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 них :гр. </a:t>
                      </a: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здоровья-   </a:t>
                      </a: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1гр.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19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97,8%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97,3%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19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 ч : 2а.гр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63,1%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60,3%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19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2б </a:t>
                      </a: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36,9%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19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19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гр.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51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Поступило новорожденных без БЦЖ 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12,7%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11,2%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4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 них</a:t>
                      </a: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 отказ</a:t>
                      </a: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/ привито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55/14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44,3%/25,4%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40/11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40,8%/27,5%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4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 них: </a:t>
                      </a:r>
                      <a:r>
                        <a:rPr lang="ru-RU" sz="9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мед.отвод</a:t>
                      </a: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/ привито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69/34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55,7%/49,2%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58/38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59,2%/65,5%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23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Охвачено дородовым патронажем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952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98%</a:t>
                      </a: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856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97,2%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46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Индикатор «Охват патронажными посещениями в первые 3-е суток после выписки из роддома»</a:t>
                      </a:r>
                      <a:endParaRPr lang="ru-RU" sz="900" b="1" i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811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98,7%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593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98,7%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0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Показатель младенческой смертности, не зависящие </a:t>
                      </a: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90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ПМСП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3,3‰                                                                                                                                                 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2,3‰                                                                                                                                                 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2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9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от 0 до </a:t>
                      </a: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дней жизни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3,3‰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2,3‰                                                                                                                         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6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роддомах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1" cy="365125"/>
          </a:xfrm>
        </p:spPr>
        <p:txBody>
          <a:bodyPr/>
          <a:lstStyle/>
          <a:p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КГП на ПХВ "Городская поликлиника №3"</a:t>
            </a:r>
            <a:endParaRPr lang="ru-RU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1" cy="365125"/>
          </a:xfrm>
        </p:spPr>
        <p:txBody>
          <a:bodyPr/>
          <a:lstStyle/>
          <a:p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КГП на ПХВ "Городская поликлиника №3"</a:t>
            </a:r>
            <a:endParaRPr lang="ru-RU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613" y="5467"/>
            <a:ext cx="9119543" cy="6872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</a:t>
            </a:r>
            <a:endParaRPr lang="ru-RU" sz="40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42890780"/>
              </p:ext>
            </p:extLst>
          </p:nvPr>
        </p:nvGraphicFramePr>
        <p:xfrm>
          <a:off x="179512" y="692696"/>
          <a:ext cx="871296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11190417"/>
              </p:ext>
            </p:extLst>
          </p:nvPr>
        </p:nvGraphicFramePr>
        <p:xfrm>
          <a:off x="107504" y="3789040"/>
          <a:ext cx="892899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582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-11384" y="6492875"/>
            <a:ext cx="3352801" cy="365125"/>
          </a:xfrm>
        </p:spPr>
        <p:txBody>
          <a:bodyPr/>
          <a:lstStyle/>
          <a:p>
            <a:r>
              <a:rPr lang="ru-RU" sz="1200" i="1" dirty="0" smtClean="0"/>
              <a:t>КГП на ПХВ "Городская поликлиника №3"</a:t>
            </a:r>
            <a:endParaRPr lang="ru-RU" sz="1200" i="1" dirty="0"/>
          </a:p>
        </p:txBody>
      </p:sp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12613" y="5467"/>
            <a:ext cx="9119543" cy="6872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</a:t>
            </a:r>
            <a:endParaRPr lang="ru-RU" sz="40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840159"/>
            <a:ext cx="3627968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2390775" algn="l"/>
              </a:tabLst>
            </a:pPr>
            <a:r>
              <a: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по формированию ЗОЖ</a:t>
            </a:r>
            <a:endParaRPr lang="ru-RU" sz="1600" dirty="0">
              <a:solidFill>
                <a:srgbClr val="00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2276872"/>
            <a:ext cx="39604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работы по формированию ЗОЖ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776 (в 2021г. – 686) мероприятий, в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дней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дверей (в 2021г. – 32), 39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широкомасштабных акций в ТРК и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школах – 43 (в 2021г. – 36).</a:t>
            </a: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Всего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охвачено ЗОЖ мероприятиями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37022 человек (в 2021г. – 23937),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роздано информационно-образовательных материалов –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35000 (в 2021г. – 32000).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проведенные мероприятия были освещены на официальном сайте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поликлиники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социальных сетях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987009"/>
              </p:ext>
            </p:extLst>
          </p:nvPr>
        </p:nvGraphicFramePr>
        <p:xfrm>
          <a:off x="251520" y="1340768"/>
          <a:ext cx="4104459" cy="4805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39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92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04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0415"/>
                <a:gridCol w="520415"/>
              </a:tblGrid>
              <a:tr h="353137">
                <a:tc rowSpan="2"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1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6274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открытых дверей/ Консультации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5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1255</a:t>
                      </a:r>
                      <a:endParaRPr lang="ru-RU" sz="105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5227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3137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Семинары тренинги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05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1802</a:t>
                      </a:r>
                      <a:endParaRPr lang="ru-RU" sz="105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5869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3137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Акции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7750</a:t>
                      </a:r>
                      <a:endParaRPr lang="ru-RU" sz="105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10265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137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Флешмобы</a:t>
                      </a:r>
                      <a:endParaRPr lang="ru-RU" sz="105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105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315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3137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Беседы/ Лекции</a:t>
                      </a:r>
                      <a:endParaRPr lang="ru-RU" sz="105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6950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163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8002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3137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 здоровья</a:t>
                      </a:r>
                      <a:endParaRPr lang="ru-RU" sz="105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3925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412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5103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7999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Тестирования/ Анкетирования</a:t>
                      </a:r>
                      <a:endParaRPr lang="ru-RU" sz="105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1635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1854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3137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Конкурсы</a:t>
                      </a:r>
                      <a:endParaRPr lang="ru-RU" sz="105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387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3137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Выступления в СМИ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3137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686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23937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776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37022</a:t>
                      </a:r>
                      <a:endParaRPr lang="ru-RU" sz="105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81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8236" y="1196752"/>
            <a:ext cx="8796932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ru-RU" sz="1200" i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-6090"/>
            <a:ext cx="757130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2390775" algn="l"/>
              </a:tabLst>
            </a:pPr>
            <a:r>
              <a:rPr lang="ru-RU" sz="4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обращений пациентов</a:t>
            </a:r>
            <a:r>
              <a:rPr lang="ru-RU" sz="40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4000" dirty="0">
              <a:solidFill>
                <a:srgbClr val="00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139" y="794129"/>
            <a:ext cx="42726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поступило в службу поддержки пациентов и внутреннего аудита - 395 обращений, за 2021 год- 314 обращений. Из 395 обращений, жалоб и заявлений </a:t>
            </a:r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56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2021г. – 59), прочих обращений 17 (в </a:t>
            </a:r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2021г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- 35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благодарностей – 322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(2021г. </a:t>
            </a:r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203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Рост обращений произошел за счет роста числа благодарностей с 203 до 322 в </a:t>
            </a:r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2022г.</a:t>
            </a:r>
          </a:p>
          <a:p>
            <a:pPr algn="just"/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касались вопросов МСЭ, консультации специалистов узкого профиля, на этику и деонтологию.      </a:t>
            </a:r>
          </a:p>
          <a:p>
            <a:pPr algn="just"/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Обращения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жалобы при проведении анализа распределились следующим образом: </a:t>
            </a:r>
          </a:p>
          <a:p>
            <a:pPr algn="just"/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1-м месте жалобы на качество обследования и лечения.</a:t>
            </a:r>
          </a:p>
          <a:p>
            <a:pPr algn="just"/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2-м месте – вопросы лекарственного обеспечения медпрепаратами.</a:t>
            </a:r>
          </a:p>
          <a:p>
            <a:pPr algn="just"/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3-м месте – отказы в прикреплении</a:t>
            </a:r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281731911"/>
              </p:ext>
            </p:extLst>
          </p:nvPr>
        </p:nvGraphicFramePr>
        <p:xfrm>
          <a:off x="5148791" y="683504"/>
          <a:ext cx="3938110" cy="3537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508104" y="104127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2021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32240" y="85660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2022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739" y="2759774"/>
            <a:ext cx="50870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 настоящий момент в поликлинике функционирует служба медиации, в соответствии Закона РК от 28.01.2011 г. № 401-IV. «О медиации».  </a:t>
            </a:r>
            <a:r>
              <a:rPr lang="ru-RU" sz="1000" b="1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 </a:t>
            </a:r>
            <a:r>
              <a:rPr lang="ru-RU" sz="1000" b="1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период с 01.01.2022 г. по 31.12.2022г. в службу медиации обратилось 119 </a:t>
            </a:r>
            <a:r>
              <a:rPr lang="ru-RU" sz="1000" b="1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граждан:  </a:t>
            </a:r>
          </a:p>
          <a:p>
            <a:r>
              <a:rPr lang="ru-RU" sz="1000" b="1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 </a:t>
            </a:r>
            <a:r>
              <a:rPr lang="ru-RU" sz="1000" b="1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вопросам получения бесплатной медицинской </a:t>
            </a:r>
            <a:r>
              <a:rPr lang="ru-RU" sz="1000" b="1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помощи - 10, </a:t>
            </a:r>
            <a:r>
              <a:rPr lang="ru-RU" sz="10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из </a:t>
            </a:r>
            <a:r>
              <a:rPr lang="ru-RU" sz="1000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них: по </a:t>
            </a:r>
            <a:r>
              <a:rPr lang="ru-RU" sz="10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вопросам получения бесплатной медицинской помощи в рамках ОСМС и </a:t>
            </a:r>
            <a:r>
              <a:rPr lang="ru-RU" sz="1000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ГОБМП – 4 , </a:t>
            </a:r>
            <a:r>
              <a:rPr lang="ru-RU" sz="10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 вопросам оплаты обязательных социальных </a:t>
            </a:r>
            <a:r>
              <a:rPr lang="ru-RU" sz="1000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отчислений – 6, </a:t>
            </a:r>
            <a:endParaRPr lang="ru-RU" sz="1000" i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fontAlgn="b"/>
            <a:r>
              <a:rPr lang="ru-RU" sz="1000" b="1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 вопросам оказания медицинских услуг - 69,  </a:t>
            </a:r>
            <a:r>
              <a:rPr lang="ru-RU" sz="1000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из них: </a:t>
            </a:r>
            <a:r>
              <a:rPr lang="ru-RU" sz="10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 вопросам консультативного приема </a:t>
            </a:r>
            <a:r>
              <a:rPr lang="ru-RU" sz="1000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врачом</a:t>
            </a:r>
            <a:r>
              <a:rPr lang="ru-RU" sz="10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000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– 26, по </a:t>
            </a:r>
            <a:r>
              <a:rPr lang="ru-RU" sz="10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вопросам лабораторной </a:t>
            </a:r>
            <a:r>
              <a:rPr lang="ru-RU" sz="1000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диагностики – 6, по </a:t>
            </a:r>
            <a:r>
              <a:rPr lang="ru-RU" sz="10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вопросам обслуживания на </a:t>
            </a:r>
            <a:r>
              <a:rPr lang="ru-RU" sz="1000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дому – 5, по </a:t>
            </a:r>
            <a:r>
              <a:rPr lang="ru-RU" sz="10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вопросу отказа в предоставлении консультативно-диагностических </a:t>
            </a:r>
            <a:r>
              <a:rPr lang="ru-RU" sz="1000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услуг – 8, по </a:t>
            </a:r>
            <a:r>
              <a:rPr lang="ru-RU" sz="10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вопросам записи и приема к узким </a:t>
            </a:r>
            <a:r>
              <a:rPr lang="ru-RU" sz="1000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специалистам – 18, по </a:t>
            </a:r>
            <a:r>
              <a:rPr lang="ru-RU" sz="10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припискам в системе </a:t>
            </a:r>
            <a:r>
              <a:rPr lang="ru-RU" sz="1000" i="1" dirty="0" err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Дамумед</a:t>
            </a:r>
            <a:r>
              <a:rPr lang="ru-RU" sz="1000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– 6,</a:t>
            </a:r>
          </a:p>
          <a:p>
            <a:pPr fontAlgn="b"/>
            <a:r>
              <a:rPr lang="ru-RU" sz="1000" b="1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 вопросам организации и технического </a:t>
            </a:r>
            <a:r>
              <a:rPr lang="ru-RU" sz="1000" b="1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оснащения - 39,  </a:t>
            </a:r>
            <a:r>
              <a:rPr lang="ru-RU" sz="10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из них</a:t>
            </a:r>
            <a:r>
              <a:rPr lang="ru-RU" sz="1000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 по </a:t>
            </a:r>
            <a:r>
              <a:rPr lang="ru-RU" sz="10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вопросам технического состояния оборудования (табло, микрофоны, громкоговоритель и т.п</a:t>
            </a:r>
            <a:r>
              <a:rPr lang="ru-RU" sz="1000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.) – 4, по </a:t>
            </a:r>
            <a:r>
              <a:rPr lang="ru-RU" sz="10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вопросам размещения </a:t>
            </a:r>
            <a:r>
              <a:rPr lang="ru-RU" sz="1000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помещений – 5,</a:t>
            </a:r>
          </a:p>
          <a:p>
            <a:pPr fontAlgn="b"/>
            <a:r>
              <a:rPr lang="ru-RU" sz="1000" b="1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 </a:t>
            </a:r>
            <a:r>
              <a:rPr lang="ru-RU" sz="1000" b="1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вопросам лекарственного </a:t>
            </a:r>
            <a:r>
              <a:rPr lang="ru-RU" sz="1000" b="1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обеспечения – 2, </a:t>
            </a:r>
          </a:p>
          <a:p>
            <a:pPr fontAlgn="b"/>
            <a:r>
              <a:rPr lang="ru-RU" sz="1000" b="1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 </a:t>
            </a:r>
            <a:r>
              <a:rPr lang="ru-RU" sz="1000" b="1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вопросам установления группы </a:t>
            </a:r>
            <a:r>
              <a:rPr lang="ru-RU" sz="1000" b="1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инвалидности – 1, </a:t>
            </a:r>
          </a:p>
          <a:p>
            <a:pPr fontAlgn="b"/>
            <a:r>
              <a:rPr lang="ru-RU" sz="1000" b="1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 </a:t>
            </a:r>
            <a:r>
              <a:rPr lang="ru-RU" sz="1000" b="1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вопросам выдачи и получения больничного листа и </a:t>
            </a:r>
            <a:r>
              <a:rPr lang="ru-RU" sz="1000" b="1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справок – 3, </a:t>
            </a:r>
          </a:p>
          <a:p>
            <a:pPr fontAlgn="b"/>
            <a:r>
              <a:rPr lang="ru-RU" sz="1000" b="1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</a:t>
            </a:r>
            <a:r>
              <a:rPr lang="ru-RU" sz="1000" b="1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 </a:t>
            </a:r>
            <a:r>
              <a:rPr lang="ru-RU" sz="1000" b="1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вопросам прикрепления к </a:t>
            </a:r>
            <a:r>
              <a:rPr lang="ru-RU" sz="1000" b="1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поликлинике – 14, </a:t>
            </a:r>
          </a:p>
          <a:p>
            <a:pPr fontAlgn="b"/>
            <a:r>
              <a:rPr lang="ru-RU" sz="1000" b="1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 </a:t>
            </a:r>
            <a:r>
              <a:rPr lang="ru-RU" sz="1000" b="1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вопросам этики  и деонтологии </a:t>
            </a:r>
            <a:r>
              <a:rPr lang="ru-RU" sz="1000" b="1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сотрудников – 10.</a:t>
            </a:r>
          </a:p>
          <a:p>
            <a:pPr fontAlgn="b"/>
            <a:r>
              <a:rPr lang="ru-RU" sz="1000" i="1" dirty="0"/>
              <a:t>Службой медиации все обращения были рассмотрены «в режиме реального времени», также в «режиме реального времени» были приняты все меры по устранению и недопущению подобных обращений в будущем. Проведение анализа по сравнению с предыдущими годами не представляется возможным по причине создания медиативной службы только в конце 2021 года</a:t>
            </a:r>
            <a:endParaRPr lang="ru-RU" sz="1000" b="1" i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66840" y="4365104"/>
            <a:ext cx="3697648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           Обоснованных жалоб – 0.</a:t>
            </a:r>
            <a:r>
              <a:rPr lang="ru-RU" sz="1100" b="1" i="1" dirty="0" smtClean="0"/>
              <a:t>	</a:t>
            </a:r>
          </a:p>
          <a:p>
            <a:pPr algn="just"/>
            <a:r>
              <a:rPr lang="ru-RU" sz="1100" b="1" i="1" dirty="0" smtClean="0"/>
              <a:t>      Согласно данным КМФК обоснованных жалоб не имеется. 	</a:t>
            </a:r>
          </a:p>
          <a:p>
            <a:pPr algn="just"/>
            <a:r>
              <a:rPr lang="ru-RU" sz="1100" b="1" i="1" dirty="0"/>
              <a:t> </a:t>
            </a:r>
            <a:r>
              <a:rPr lang="ru-RU" sz="1100" b="1" i="1" dirty="0" smtClean="0"/>
              <a:t>    По данным ФСМС </a:t>
            </a:r>
            <a:r>
              <a:rPr lang="ru-RU" sz="1100" b="1" i="1" dirty="0"/>
              <a:t>была признана обоснованной – 1  </a:t>
            </a:r>
            <a:r>
              <a:rPr lang="ru-RU" sz="1100" b="1" i="1" dirty="0" smtClean="0"/>
              <a:t>обращение. Однако данное обращение не является обоснованной, согласно НПА у ФСМС нет юридического право определять статус обоснованности. Только Комитет </a:t>
            </a:r>
            <a:r>
              <a:rPr lang="ru-RU" sz="1100" b="1" i="1" dirty="0"/>
              <a:t>медицинского и фармацевтического контроля Министерства здравоохранения Республики </a:t>
            </a:r>
            <a:r>
              <a:rPr lang="ru-RU" sz="1100" b="1" i="1" dirty="0" smtClean="0"/>
              <a:t>Казахстан имеет права выставлять статус обоснованности. Данное обращение в реестре КМФК МЗ РК отсутствует. В связи с чем данная жалоба является не обоснованной. </a:t>
            </a:r>
            <a:r>
              <a:rPr lang="ru-RU" sz="1100" dirty="0" smtClean="0"/>
              <a:t>	</a:t>
            </a:r>
            <a:endParaRPr lang="ru-RU" sz="11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6500178"/>
            <a:ext cx="3352801" cy="365125"/>
          </a:xfrm>
        </p:spPr>
        <p:txBody>
          <a:bodyPr/>
          <a:lstStyle/>
          <a:p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КГП на ПХВ "Городская поликлиника №3"</a:t>
            </a:r>
            <a:endParaRPr lang="ru-RU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82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75093"/>
            <a:ext cx="3352801" cy="365125"/>
          </a:xfrm>
        </p:spPr>
        <p:txBody>
          <a:bodyPr/>
          <a:lstStyle/>
          <a:p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КГП на ПХВ "Городская поликлиника №3"</a:t>
            </a:r>
            <a:endParaRPr lang="ru-RU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3078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endParaRPr lang="ru-RU" sz="4000" i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61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направления развития</a:t>
            </a: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09336193"/>
              </p:ext>
            </p:extLst>
          </p:nvPr>
        </p:nvGraphicFramePr>
        <p:xfrm>
          <a:off x="71500" y="623833"/>
          <a:ext cx="9001000" cy="5799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29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75093"/>
            <a:ext cx="3352801" cy="365125"/>
          </a:xfrm>
        </p:spPr>
        <p:txBody>
          <a:bodyPr/>
          <a:lstStyle/>
          <a:p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КГП на ПХВ "Городская поликлиника №3"</a:t>
            </a:r>
            <a:endParaRPr lang="ru-RU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62178690"/>
              </p:ext>
            </p:extLst>
          </p:nvPr>
        </p:nvGraphicFramePr>
        <p:xfrm>
          <a:off x="251520" y="1412776"/>
          <a:ext cx="8784976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3078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Новые направления </a:t>
            </a:r>
            <a:br>
              <a:rPr lang="ru-RU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перспективном развитии</a:t>
            </a:r>
            <a:endParaRPr lang="ru-RU" sz="4000" i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4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1" cy="365125"/>
          </a:xfrm>
        </p:spPr>
        <p:txBody>
          <a:bodyPr/>
          <a:lstStyle/>
          <a:p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КГП на ПХВ "Городская поликлиника №3"</a:t>
            </a:r>
            <a:endParaRPr lang="ru-RU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749" y="980728"/>
            <a:ext cx="892899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Приказом УОЗ г. Алматы от 31 марта 2019 года №148/1-к «О назначении на должность члена наблюдательного совета государственного предприятия Управления общественного здоровья города Алматы» в ГП№3 был создан Наблюдательный Совет. Приказом №176 от 14.07.2022 года состав Наблюдательного совета был изменен:</a:t>
            </a:r>
          </a:p>
          <a:p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Наблюдательного Совета ГП№3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Толемисова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Арай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Магауияновна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Ректор Научно-исследовательского Международного института последипломного образования);</a:t>
            </a:r>
          </a:p>
          <a:p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Наблюдательного Совета: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Мухамеджанова Гульнара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Балтабаевна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Советник ТОО «Клиника МИПО»;</a:t>
            </a:r>
          </a:p>
          <a:p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Жусупов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Ерланбек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Бахиткереевич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Директор юридической фирмы «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Зангер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Дорофеева Валентина Николаевна – Заместитель председателя правления ОО «Ассоциация здравоохранения ПМСП»;</a:t>
            </a:r>
          </a:p>
          <a:p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Молдагасимова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Айзат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Балтагуловна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Главный врач ГП№3;</a:t>
            </a:r>
          </a:p>
          <a:p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Куланчиева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Жанна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Арапбаевна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Проректор Научно-исследовательского Международного института последипломного образования;</a:t>
            </a:r>
          </a:p>
          <a:p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Чорманов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Алмат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Турсынжанович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Заместитель председателя правления по научно – клинической и инновационной деятельности АО «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Нациоанльный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научный центр хирургии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им.А.Н.Сызганова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15.07.2021 года на должность главного врача поликлиники назначена </a:t>
            </a:r>
            <a:r>
              <a:rPr lang="ru-RU" sz="1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Молдагасимова</a:t>
            </a: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Айзат</a:t>
            </a: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Балтагуловна</a:t>
            </a: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доктор </a:t>
            </a:r>
            <a:r>
              <a:rPr lang="ru-RU" sz="1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отличник здравоохранения.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своей деятельности Наблюдательный Совет руководствуется действующим законодательством Республики Казахстан, Уставом поликлиники, и иными нормативными правовыми актами. Члены Наблюдательного Совета получают полную и достоверную информацию о деятельности поликлиники, регулярно знакомятся с отчетами, получают их копии. </a:t>
            </a:r>
          </a:p>
          <a:p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Всего заседании за 2022 год было – 7. На заседаниях Наблюдательного Совета были рассмотрены Итоги деятельности ГП№3 за 2021 год, оценка руководителя ГП№3 по индикаторам KPI, план работы Наблюдательного Совета, согласование прейскуранта цен платных услуг, согласование внутренних корпоративных документов, исполнение плана развития, План развития на 5-летний период. Все внутренние корпоративные документы ГП№3 были согласованы и утверждены председателем Наблюдательного Совета.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1510" y="0"/>
            <a:ext cx="9155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Наблюдательный совет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7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75093"/>
            <a:ext cx="3352801" cy="365125"/>
          </a:xfrm>
        </p:spPr>
        <p:txBody>
          <a:bodyPr/>
          <a:lstStyle/>
          <a:p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КГП на ПХВ "Городская поликлиника №3"</a:t>
            </a:r>
            <a:endParaRPr lang="ru-RU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 на 2023 год</a:t>
            </a:r>
            <a:endParaRPr lang="ru-RU" sz="4000" i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214999" y="36615"/>
            <a:ext cx="8878656" cy="6092857"/>
            <a:chOff x="672" y="1320"/>
            <a:chExt cx="2188" cy="18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9" name="AutoShape 74"/>
            <p:cNvSpPr>
              <a:spLocks noChangeArrowheads="1"/>
            </p:cNvSpPr>
            <p:nvPr/>
          </p:nvSpPr>
          <p:spPr bwMode="gray">
            <a:xfrm>
              <a:off x="672" y="1599"/>
              <a:ext cx="2112" cy="1521"/>
            </a:xfrm>
            <a:prstGeom prst="roundRect">
              <a:avLst>
                <a:gd name="adj" fmla="val 10347"/>
              </a:avLst>
            </a:prstGeom>
            <a:noFill/>
            <a:ln w="50800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" name="Group 75"/>
            <p:cNvGrpSpPr>
              <a:grpSpLocks/>
            </p:cNvGrpSpPr>
            <p:nvPr/>
          </p:nvGrpSpPr>
          <p:grpSpPr bwMode="auto">
            <a:xfrm>
              <a:off x="2426" y="1320"/>
              <a:ext cx="434" cy="880"/>
              <a:chOff x="2426" y="1320"/>
              <a:chExt cx="434" cy="880"/>
            </a:xfrm>
            <a:grpFill/>
          </p:grpSpPr>
          <p:sp>
            <p:nvSpPr>
              <p:cNvPr id="11" name="Freeform 76"/>
              <p:cNvSpPr>
                <a:spLocks/>
              </p:cNvSpPr>
              <p:nvPr/>
            </p:nvSpPr>
            <p:spPr bwMode="gray">
              <a:xfrm>
                <a:off x="2561" y="1320"/>
                <a:ext cx="164" cy="173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77"/>
              <p:cNvSpPr>
                <a:spLocks/>
              </p:cNvSpPr>
              <p:nvPr/>
            </p:nvSpPr>
            <p:spPr bwMode="gray">
              <a:xfrm>
                <a:off x="2426" y="1509"/>
                <a:ext cx="434" cy="691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" name="Прямоугольник 12"/>
          <p:cNvSpPr/>
          <p:nvPr/>
        </p:nvSpPr>
        <p:spPr>
          <a:xfrm>
            <a:off x="481323" y="1124744"/>
            <a:ext cx="662963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достижение целевых показателей Национального проекта «Качественное и доступное здравоохранение для каждого гражданина Здоровая Нация», Плана Развития поликлиники и Стратегического план на пяти летний период с 2022 по 2026 гг.; а также выполнение индикаторов </a:t>
            </a:r>
            <a:r>
              <a:rPr lang="en-US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KPI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достижение индикаторов ДКПН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повышения престижности и имиджа поликлиники, усилить работу консультативно – медиативной помощи, для дальнейшего снижения жалоб, а также по оформлению благодарностей пациентов в ДАМУ,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Колдау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Е-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Отиниш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повышения рейтинга и узнаваемости поликлиники по городу и стране.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проводить информационно-разъяснительную работу среди прикрепленного населения эффективно используя социальные сети, СМИ по вопросам организации оказания медицинской помощи в системе ОСМС, по современным достижениям отечественной медицины, по достижениям поликлиники и др.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активизации работы с пожилым населением будет продолжена  планомерная санитарно-просветительная, профилактическая и медико-социальная работа среди населения по обеспечению здорового образа жизни, с беременными женщинами по вопросам вакцинации новорожденных, по вопросам полового воспитания подростков и др.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поликлинике планируется открытие Центра проктологии. Для диагностики заболеваний толстой и прямой кишки в Центре будет проводится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колоноскопия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Закуп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видеоколоноскопа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планируется в ближайшее время.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поликлинике планируется открытия Глаукомного центра в амбулаторных условиях. Для работы Центра необходимо приобрести компьютерный томограф,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циклоскоп</a:t>
            </a:r>
            <a:r>
              <a:rPr lang="ru-RU" sz="1300" i="1" dirty="0">
                <a:solidFill>
                  <a:srgbClr val="173A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535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997330"/>
            <a:ext cx="6239209" cy="255454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75000"/>
              </a:scheme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i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8000" b="1" i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8000" b="1" i="1" spc="50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4910C103-514B-479E-9584-A32FEF6041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836712"/>
            <a:ext cx="1762063" cy="5220929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1" cy="365125"/>
          </a:xfrm>
        </p:spPr>
        <p:txBody>
          <a:bodyPr/>
          <a:lstStyle/>
          <a:p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КГП на ПХВ "Городская поликлиника №3"</a:t>
            </a:r>
            <a:endParaRPr lang="ru-RU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6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поликлиники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507" y="5187579"/>
            <a:ext cx="1008112" cy="13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" y="2856702"/>
            <a:ext cx="1512091" cy="141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989" y="5181787"/>
            <a:ext cx="1274137" cy="13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7" descr="blob:https://web.whatsapp.com/f1aae223-9523-4cda-80e8-ede301c8966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2" name="Picture 8" descr="C:\Users\Stat1\Downloads\WhatsApp Image 2022-07-22 at 18.04.1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26" y="5181787"/>
            <a:ext cx="993775" cy="13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18" y="5181787"/>
            <a:ext cx="1371054" cy="132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78" y="5197545"/>
            <a:ext cx="988818" cy="13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403" y="5187579"/>
            <a:ext cx="1344530" cy="132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137" y="1916832"/>
            <a:ext cx="1921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присвоено звание «Гордость здравоохранения 2022»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778" y="4374852"/>
            <a:ext cx="28112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присвоено звание «Гордость здравоохранения 2021» и «Звезда качества 2021»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5178" y="4290255"/>
            <a:ext cx="1512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присвоено звание «Звезда качества 2020»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9750" y="4280091"/>
            <a:ext cx="1580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присвоено звание «Звезда качества 2019»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62693" y="4283162"/>
            <a:ext cx="1388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присвоено звание «Лидер года 2017»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03358" y="4267131"/>
            <a:ext cx="1363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присвоено звание «Лидер отрасли 2015»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0220" y="6483802"/>
            <a:ext cx="3352801" cy="365125"/>
          </a:xfrm>
        </p:spPr>
        <p:txBody>
          <a:bodyPr/>
          <a:lstStyle/>
          <a:p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КГП на ПХВ "Городская поликлиника №3"</a:t>
            </a:r>
            <a:endParaRPr lang="ru-RU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126" y="353943"/>
            <a:ext cx="1537513" cy="137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5" y="808017"/>
            <a:ext cx="6820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декабре 2021 года поликлиника успешно прошла очередную процедуру национальной аккредитации с присвоением первой категории сроком на 3 года</a:t>
            </a:r>
          </a:p>
        </p:txBody>
      </p:sp>
      <p:sp>
        <p:nvSpPr>
          <p:cNvPr id="6" name="AutoShape 2" descr="blob:https://web.whatsapp.com/2bd84678-99db-4978-a987-8ff979807b2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blob:https://web.whatsapp.com/2bd84678-99db-4978-a987-8ff979807b2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C:\Users\Stat1\Downloads\WhatsApp Image 2023-01-12 at 14.24.30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477" y="1978046"/>
            <a:ext cx="2435090" cy="21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Stat1\Downloads\WhatsApp Image 2023-01-12 at 14.24.31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78046"/>
            <a:ext cx="2448272" cy="216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906507" y="2030130"/>
            <a:ext cx="16257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присвоено звание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ENTERPRISE OF THE YEAR 2021» и «TOP MANAGER OF THE YEAR 2021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г.Женева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Швейцария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4"/>
          <p:cNvSpPr>
            <a:spLocks noChangeArrowheads="1"/>
          </p:cNvSpPr>
          <p:nvPr/>
        </p:nvSpPr>
        <p:spPr bwMode="gray">
          <a:xfrm>
            <a:off x="85456" y="3770297"/>
            <a:ext cx="3025409" cy="2117993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1">
                  <a:gamma/>
                  <a:shade val="7921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56"/>
          <p:cNvSpPr>
            <a:spLocks noChangeArrowheads="1"/>
          </p:cNvSpPr>
          <p:nvPr/>
        </p:nvSpPr>
        <p:spPr bwMode="gray">
          <a:xfrm>
            <a:off x="200515" y="4159420"/>
            <a:ext cx="2811540" cy="161924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white">
          <a:xfrm>
            <a:off x="534549" y="3804312"/>
            <a:ext cx="209897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en-US" sz="2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gray">
          <a:xfrm>
            <a:off x="169135" y="4168823"/>
            <a:ext cx="2746824" cy="160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Сохранение и укрепление здоровья обслуживаемого населения на основе внедрения современных и эффективных диагностических, лечебно-профилактических и организационных технологий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AutoShape 59"/>
          <p:cNvSpPr>
            <a:spLocks noChangeArrowheads="1"/>
          </p:cNvSpPr>
          <p:nvPr/>
        </p:nvSpPr>
        <p:spPr bwMode="gray">
          <a:xfrm>
            <a:off x="20826" y="1283318"/>
            <a:ext cx="3043441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folHlink">
                  <a:gamma/>
                  <a:shade val="69804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60"/>
          <p:cNvSpPr>
            <a:spLocks noChangeArrowheads="1"/>
          </p:cNvSpPr>
          <p:nvPr/>
        </p:nvSpPr>
        <p:spPr bwMode="gray">
          <a:xfrm>
            <a:off x="187604" y="1648356"/>
            <a:ext cx="2792863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white">
          <a:xfrm>
            <a:off x="565069" y="1283318"/>
            <a:ext cx="195495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 smtClean="0">
                <a:solidFill>
                  <a:srgbClr val="FFFFFF"/>
                </a:solidFill>
                <a:cs typeface="Arial" charset="0"/>
              </a:rPr>
              <a:t>Миссия</a:t>
            </a:r>
            <a:endParaRPr lang="en-US" b="1" i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gray">
          <a:xfrm>
            <a:off x="184267" y="1593230"/>
            <a:ext cx="2827788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Обеспечение доступности и качества медицинской помощи прикрепленному населению, направленное на сохранение и улучшение здоровья граждан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AutoShape 63"/>
          <p:cNvSpPr>
            <a:spLocks noChangeArrowheads="1"/>
          </p:cNvSpPr>
          <p:nvPr/>
        </p:nvSpPr>
        <p:spPr bwMode="gray">
          <a:xfrm>
            <a:off x="4480898" y="3019482"/>
            <a:ext cx="4555598" cy="3721886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hlink">
                  <a:gamma/>
                  <a:shade val="79216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64"/>
          <p:cNvSpPr>
            <a:spLocks noChangeArrowheads="1"/>
          </p:cNvSpPr>
          <p:nvPr/>
        </p:nvSpPr>
        <p:spPr bwMode="gray">
          <a:xfrm>
            <a:off x="4532142" y="3380116"/>
            <a:ext cx="4396084" cy="323386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white">
          <a:xfrm>
            <a:off x="5616154" y="3056171"/>
            <a:ext cx="208815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en-US" sz="2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gray">
          <a:xfrm>
            <a:off x="4631192" y="3382326"/>
            <a:ext cx="4319159" cy="32316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Реализация национального проекта "Качественное и доступное здравоохранение для каждого гражданина "Здоровая нация";</a:t>
            </a:r>
          </a:p>
          <a:p>
            <a:pPr algn="just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2. Обеспечение эффективной работы социально-ориентированной модели ПМСП с акцентом на профилактическую работу;</a:t>
            </a:r>
          </a:p>
          <a:p>
            <a:pPr algn="just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3. Обеспечение доступности и качества медицинских услуг за счет развития общеврачебной/семейной практики.</a:t>
            </a:r>
          </a:p>
          <a:p>
            <a:pPr algn="just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4. Обеспечение экономической устойчивости предприятия путем правильного планирования, распределения и эффективного использования имеющихся ресурсов (финансовых, материально-технических, кадровых и др.), укрепления материально-технической базы; расширения видов и объема оказываемых медицинских услуг, внедрения современных медицинских технологий;</a:t>
            </a:r>
          </a:p>
          <a:p>
            <a:pPr algn="just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5. Усиление кадрового состава путем привлечения профессиональных кадров.</a:t>
            </a:r>
          </a:p>
        </p:txBody>
      </p:sp>
      <p:sp>
        <p:nvSpPr>
          <p:cNvPr id="16" name="AutoShape 67"/>
          <p:cNvSpPr>
            <a:spLocks noChangeArrowheads="1"/>
          </p:cNvSpPr>
          <p:nvPr/>
        </p:nvSpPr>
        <p:spPr bwMode="gray">
          <a:xfrm>
            <a:off x="4211960" y="1257795"/>
            <a:ext cx="4824536" cy="1438364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2">
                  <a:gamma/>
                  <a:shade val="7921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68"/>
          <p:cNvSpPr>
            <a:spLocks noChangeArrowheads="1"/>
          </p:cNvSpPr>
          <p:nvPr/>
        </p:nvSpPr>
        <p:spPr bwMode="gray">
          <a:xfrm>
            <a:off x="4355978" y="1593230"/>
            <a:ext cx="4608508" cy="9605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white">
          <a:xfrm>
            <a:off x="5601401" y="1282359"/>
            <a:ext cx="208815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Видение</a:t>
            </a:r>
            <a:endParaRPr lang="en-US" sz="2000" b="1" i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gray">
          <a:xfrm>
            <a:off x="4355978" y="1549013"/>
            <a:ext cx="460850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Городская поликлиника №3 – пример передовой, современной, конкурентоспособной, динамически развивающейся медицинской организации, которая оказывает  качественную и доступную медицинскую помощь, удовлетворяющая потребности населения</a:t>
            </a:r>
            <a:endParaRPr lang="en-US" sz="1200" b="1" i="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0" name="Group 71"/>
          <p:cNvGrpSpPr>
            <a:grpSpLocks/>
          </p:cNvGrpSpPr>
          <p:nvPr/>
        </p:nvGrpSpPr>
        <p:grpSpPr bwMode="auto">
          <a:xfrm rot="20161171">
            <a:off x="2214361" y="2460956"/>
            <a:ext cx="2628097" cy="1551783"/>
            <a:chOff x="1968" y="1488"/>
            <a:chExt cx="1776" cy="1766"/>
          </a:xfrm>
        </p:grpSpPr>
        <p:sp>
          <p:nvSpPr>
            <p:cNvPr id="21" name="AutoShape 72"/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2" name="AutoShape 73"/>
            <p:cNvSpPr>
              <a:spLocks noChangeArrowheads="1"/>
            </p:cNvSpPr>
            <p:nvPr/>
          </p:nvSpPr>
          <p:spPr bwMode="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3" name="AutoShape 74"/>
            <p:cNvSpPr>
              <a:spLocks noChangeArrowheads="1"/>
            </p:cNvSpPr>
            <p:nvPr/>
          </p:nvSpPr>
          <p:spPr bwMode="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4" name="AutoShape 75"/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-27813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Стратегические направления развития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1" cy="365125"/>
          </a:xfrm>
        </p:spPr>
        <p:txBody>
          <a:bodyPr/>
          <a:lstStyle/>
          <a:p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КГП на ПХВ "Городская поликлиника №3"</a:t>
            </a:r>
            <a:endParaRPr lang="ru-RU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6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073"/>
            <a:ext cx="9124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финансово – хозяйственной деятельности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651490"/>
              </p:ext>
            </p:extLst>
          </p:nvPr>
        </p:nvGraphicFramePr>
        <p:xfrm>
          <a:off x="195520" y="1784334"/>
          <a:ext cx="8712968" cy="3078480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50761">
                  <a:extLst>
                    <a:ext uri="{9D8B030D-6E8A-4147-A177-3AD203B41FA5}">
                      <a16:colId xmlns:a16="http://schemas.microsoft.com/office/drawing/2014/main" xmlns="" val="84213227"/>
                    </a:ext>
                  </a:extLst>
                </a:gridCol>
                <a:gridCol w="4524067">
                  <a:extLst>
                    <a:ext uri="{9D8B030D-6E8A-4147-A177-3AD203B41FA5}">
                      <a16:colId xmlns:a16="http://schemas.microsoft.com/office/drawing/2014/main" xmlns="" val="303705550"/>
                    </a:ext>
                  </a:extLst>
                </a:gridCol>
                <a:gridCol w="1369070">
                  <a:extLst>
                    <a:ext uri="{9D8B030D-6E8A-4147-A177-3AD203B41FA5}">
                      <a16:colId xmlns:a16="http://schemas.microsoft.com/office/drawing/2014/main" xmlns="" val="2661523284"/>
                    </a:ext>
                  </a:extLst>
                </a:gridCol>
                <a:gridCol w="13690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8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ru-RU" sz="11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услуг</a:t>
                      </a:r>
                      <a:endParaRPr lang="ru-RU" sz="11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</a:t>
                      </a:r>
                      <a:endParaRPr lang="ru-RU" sz="11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2022г.</a:t>
                      </a: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9199439"/>
                  </a:ext>
                </a:extLst>
              </a:tr>
              <a:tr h="134204">
                <a:tc rowSpan="10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"ФСМС» филиал  </a:t>
                      </a:r>
                    </a:p>
                    <a:p>
                      <a:pPr indent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  </a:t>
                      </a:r>
                    </a:p>
                    <a:p>
                      <a:pPr indent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Алматы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1 062 158,07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1 208 639,7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34440429"/>
                  </a:ext>
                </a:extLst>
              </a:tr>
              <a:tr h="134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СКПН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82 119,83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82 647.94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1616501"/>
                  </a:ext>
                </a:extLst>
              </a:tr>
              <a:tr h="134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Неотложная помощь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29 538,24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33 715,73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5175936"/>
                  </a:ext>
                </a:extLst>
              </a:tr>
              <a:tr h="134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Детское питание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19 697,90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32 918,23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22556136"/>
                  </a:ext>
                </a:extLst>
              </a:tr>
              <a:tr h="134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Школьная мед.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76 798,80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91 978,68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33011196"/>
                  </a:ext>
                </a:extLst>
              </a:tr>
              <a:tr h="134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Дневной стационар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190 218,70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175 610,79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1225982"/>
                  </a:ext>
                </a:extLst>
              </a:tr>
              <a:tr h="134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КДП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445 475,04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847 549,27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5269803"/>
                  </a:ext>
                </a:extLst>
              </a:tr>
              <a:tr h="134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с.т.ч</a:t>
                      </a: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Скрининг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23 352,03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28 130,34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мероприятии в условиях ЧП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443 319,54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119 859,13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88647600"/>
                  </a:ext>
                </a:extLst>
              </a:tr>
              <a:tr h="134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ФСМС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2 372 678,34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2 592 916,47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3014114"/>
                  </a:ext>
                </a:extLst>
              </a:tr>
              <a:tr h="268408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УОЗ г. Алматы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работы медицинских комиссий  районных и городских военкоматов г. Алматы (РВК)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8 648,78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10 691,63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52632911"/>
                  </a:ext>
                </a:extLst>
              </a:tr>
              <a:tr h="25646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Платные услуги</a:t>
                      </a:r>
                      <a:endParaRPr lang="ru-RU" sz="9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40 832,15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40 019,7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01089484"/>
                  </a:ext>
                </a:extLst>
              </a:tr>
              <a:tr h="32502">
                <a:tc gridSpan="2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Поощрение КВИ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6 330,73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0855771"/>
                  </a:ext>
                </a:extLst>
              </a:tr>
              <a:tr h="39358">
                <a:tc gridSpan="2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поступления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25,09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58242606"/>
                  </a:ext>
                </a:extLst>
              </a:tr>
              <a:tr h="134204">
                <a:tc gridSpan="2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2 428 551,09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2 643 627,8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697063"/>
                  </a:ext>
                </a:extLst>
              </a:tr>
              <a:tr h="53070">
                <a:tc gridSpan="2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Остаток на счету на начало года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86 615,31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12 313,10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16259878"/>
                  </a:ext>
                </a:extLst>
              </a:tr>
              <a:tr h="59926">
                <a:tc gridSpan="2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обязательств ФСМС МЗ РК (задолженность 30%) 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66 482,78 </a:t>
                      </a:r>
                    </a:p>
                    <a:p>
                      <a:pPr marL="21590" indent="2921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 декабрь 2020 года)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96 857,48 (за декабрь 2021 года)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8562781"/>
                  </a:ext>
                </a:extLst>
              </a:tr>
              <a:tr h="73638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кассе</a:t>
                      </a:r>
                      <a:endParaRPr lang="ru-RU" sz="9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2 581 649,18</a:t>
                      </a:r>
                      <a:endParaRPr lang="ru-RU" sz="9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tabLst>
                          <a:tab pos="180340" algn="l"/>
                        </a:tabLs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2 572 798,3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23071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345" y="1340768"/>
            <a:ext cx="90957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Кассовые поступления поликлиники по источникам финансирования (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тыс.тг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885400"/>
            <a:ext cx="850565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КПН составил в среднем за 2022 года – 1 744,03 тенге (за 2021 год – 1545,86) на 1 жителя.</a:t>
            </a:r>
          </a:p>
          <a:p>
            <a:pPr marL="171450" indent="-171450" algn="just">
              <a:buFontTx/>
              <a:buChar char="-"/>
            </a:pP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СКПН за 2022 год поступило – 82 647,94 </a:t>
            </a:r>
            <a:r>
              <a:rPr lang="ru-RU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тыс.тенге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2021 году 82 119,83 </a:t>
            </a:r>
            <a:r>
              <a:rPr lang="ru-RU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тыс.тенге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71450" indent="-171450" algn="just">
              <a:buFontTx/>
              <a:buChar char="-"/>
            </a:pP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за 2022 год – 112,56 тенге, в 2021 году – 113,3 тенге на одного прикрепленного в месяц.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526524"/>
            <a:ext cx="42128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Рентабельность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2021 год – 9% (за счет закупа 3 оборудования)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2022 год – 5% (закуп оборудовании не было)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5473004"/>
            <a:ext cx="4464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Прибыль 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конец 2021 года  прибыль составил - 82 594,1 тыс. тенге, из них выплатили премию по итогом года на сумму 72 929,5 тыс. тенге, а также был закуп оборудования на 14млн;</a:t>
            </a:r>
          </a:p>
          <a:p>
            <a:pPr algn="just"/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конец 2022 года  прибыль составляет – 27 422,19 млн, из них закупили оборудование на 3-5млн.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1" cy="365125"/>
          </a:xfrm>
        </p:spPr>
        <p:txBody>
          <a:bodyPr/>
          <a:lstStyle/>
          <a:p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КГП на ПХВ "Городская поликлиника №3"</a:t>
            </a:r>
          </a:p>
        </p:txBody>
      </p:sp>
    </p:spTree>
    <p:extLst>
      <p:ext uri="{BB962C8B-B14F-4D97-AF65-F5344CB8AC3E}">
        <p14:creationId xmlns:p14="http://schemas.microsoft.com/office/powerpoint/2010/main" val="224409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54" y="-20983"/>
            <a:ext cx="9134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80340" algn="l"/>
              </a:tabLst>
            </a:pPr>
            <a:r>
              <a:rPr lang="ru-RU" sz="4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общих кассовых расходов поликлиники</a:t>
            </a:r>
            <a:endParaRPr lang="ru-RU" sz="40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315517"/>
              </p:ext>
            </p:extLst>
          </p:nvPr>
        </p:nvGraphicFramePr>
        <p:xfrm>
          <a:off x="107504" y="1556792"/>
          <a:ext cx="8856984" cy="244492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{F5AB1C69-6EDB-4FF4-983F-18BD219EF322}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xmlns="" val="188709649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5742">
                <a:tc>
                  <a:txBody>
                    <a:bodyPr/>
                    <a:lstStyle/>
                    <a:p>
                      <a:r>
                        <a:rPr lang="ru-RU" sz="10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80119529"/>
                  </a:ext>
                </a:extLst>
              </a:tr>
              <a:tr h="2894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0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заработную плату и отчисления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1 500 313,46 </a:t>
                      </a:r>
                      <a:r>
                        <a:rPr lang="ru-RU" sz="10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тыс.тг</a:t>
                      </a:r>
                      <a:r>
                        <a:rPr lang="ru-RU" sz="10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или 58,5% 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1 682 765,47 </a:t>
                      </a:r>
                      <a:r>
                        <a:rPr lang="ru-RU" sz="10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тыс.тг</a:t>
                      </a:r>
                      <a:r>
                        <a:rPr lang="ru-RU" sz="10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62,5%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58312335"/>
                  </a:ext>
                </a:extLst>
              </a:tr>
              <a:tr h="289458">
                <a:tc>
                  <a:txBody>
                    <a:bodyPr/>
                    <a:lstStyle/>
                    <a:p>
                      <a:r>
                        <a:rPr lang="ru-RU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приобретение медикаментов и ИМН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207 014,59 </a:t>
                      </a:r>
                      <a:r>
                        <a:rPr lang="ru-RU" sz="10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тыс.тг</a:t>
                      </a:r>
                      <a:r>
                        <a:rPr lang="ru-RU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8,08%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202 497,83 </a:t>
                      </a:r>
                      <a:r>
                        <a:rPr lang="ru-RU" sz="10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тыс.тг</a:t>
                      </a:r>
                      <a:r>
                        <a:rPr lang="ru-RU" sz="10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7,5%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57703316"/>
                  </a:ext>
                </a:extLst>
              </a:tr>
              <a:tr h="289458">
                <a:tc>
                  <a:txBody>
                    <a:bodyPr/>
                    <a:lstStyle/>
                    <a:p>
                      <a:r>
                        <a:rPr lang="ru-RU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оплату коммунальных услуг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18 577,83 </a:t>
                      </a:r>
                      <a:r>
                        <a:rPr lang="ru-RU" sz="10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тыс.тг</a:t>
                      </a:r>
                      <a:r>
                        <a:rPr lang="ru-RU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0,72%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21 936,83 </a:t>
                      </a:r>
                      <a:r>
                        <a:rPr lang="ru-RU" sz="10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</a:t>
                      </a:r>
                      <a:r>
                        <a:rPr lang="ru-RU" sz="10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 </a:t>
                      </a:r>
                      <a:r>
                        <a:rPr lang="ru-RU" sz="10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0,8%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9438802"/>
                  </a:ext>
                </a:extLst>
              </a:tr>
              <a:tr h="175742">
                <a:tc>
                  <a:txBody>
                    <a:bodyPr/>
                    <a:lstStyle/>
                    <a:p>
                      <a:r>
                        <a:rPr lang="ru-RU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приобретение </a:t>
                      </a:r>
                      <a:r>
                        <a:rPr lang="ru-RU" sz="10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</a:t>
                      </a:r>
                      <a:r>
                        <a:rPr lang="ru-RU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</a:t>
                      </a:r>
                      <a:r>
                        <a:rPr lang="ru-RU" sz="10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ых</a:t>
                      </a:r>
                      <a:r>
                        <a:rPr lang="ru-RU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 (мини-АТС, телефонные</a:t>
                      </a:r>
                      <a:r>
                        <a:rPr lang="ru-RU" sz="10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аппарат, кондиционеры, </a:t>
                      </a:r>
                      <a:r>
                        <a:rPr lang="ru-RU" sz="1000" b="1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рецикулятор</a:t>
                      </a:r>
                      <a:r>
                        <a:rPr lang="ru-RU" sz="10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воздуха)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18 157,10 </a:t>
                      </a:r>
                      <a:r>
                        <a:rPr lang="ru-RU" sz="10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тыс.тг</a:t>
                      </a:r>
                      <a:r>
                        <a:rPr lang="ru-RU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0,71%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3 487,57 </a:t>
                      </a:r>
                      <a:r>
                        <a:rPr lang="ru-RU" sz="10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тыс.тг</a:t>
                      </a:r>
                      <a:r>
                        <a:rPr lang="ru-RU" sz="10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0,13%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9053059"/>
                  </a:ext>
                </a:extLst>
              </a:tr>
              <a:tr h="403174">
                <a:tc>
                  <a:txBody>
                    <a:bodyPr/>
                    <a:lstStyle/>
                    <a:p>
                      <a:r>
                        <a:rPr lang="ru-RU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приобретение прочих товаров (</a:t>
                      </a:r>
                      <a:r>
                        <a:rPr lang="ru-RU" sz="10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хозтовары</a:t>
                      </a:r>
                      <a:r>
                        <a:rPr lang="ru-RU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канц.товары</a:t>
                      </a:r>
                      <a:r>
                        <a:rPr lang="ru-RU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моющие средства,</a:t>
                      </a:r>
                      <a:r>
                        <a:rPr lang="ru-RU" sz="10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дез</a:t>
                      </a:r>
                      <a:r>
                        <a:rPr lang="ru-RU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средства и др.)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38 238,65 тыс. </a:t>
                      </a:r>
                      <a:r>
                        <a:rPr lang="ru-RU" sz="10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тг</a:t>
                      </a:r>
                      <a:r>
                        <a:rPr lang="ru-RU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1,49%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35 470,26 </a:t>
                      </a:r>
                      <a:r>
                        <a:rPr lang="ru-RU" sz="10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тыс.тг</a:t>
                      </a:r>
                      <a:r>
                        <a:rPr lang="ru-RU" sz="10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1,3%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51160108"/>
                  </a:ext>
                </a:extLst>
              </a:tr>
              <a:tr h="289458">
                <a:tc>
                  <a:txBody>
                    <a:bodyPr/>
                    <a:lstStyle/>
                    <a:p>
                      <a:r>
                        <a:rPr lang="ru-RU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прочим работам и услугам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594 734,83 </a:t>
                      </a:r>
                      <a:r>
                        <a:rPr lang="ru-RU" sz="10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тыс.тг</a:t>
                      </a:r>
                      <a:r>
                        <a:rPr lang="ru-RU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23,20%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485 149,18 </a:t>
                      </a:r>
                      <a:r>
                        <a:rPr lang="ru-RU" sz="10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тыс.тг</a:t>
                      </a:r>
                      <a:r>
                        <a:rPr lang="ru-RU" sz="10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18,0%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48700782"/>
                  </a:ext>
                </a:extLst>
              </a:tr>
              <a:tr h="175742">
                <a:tc>
                  <a:txBody>
                    <a:bodyPr/>
                    <a:lstStyle/>
                    <a:p>
                      <a:r>
                        <a:rPr lang="ru-RU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продукты питания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33 410,22 </a:t>
                      </a:r>
                      <a:r>
                        <a:rPr lang="ru-RU" sz="10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тыс.тг</a:t>
                      </a:r>
                      <a:r>
                        <a:rPr lang="ru-RU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1,3%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36 372,76 </a:t>
                      </a:r>
                      <a:r>
                        <a:rPr lang="ru-RU" sz="10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тыс.тг</a:t>
                      </a:r>
                      <a:r>
                        <a:rPr lang="ru-RU" sz="10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1,4%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37617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7504" y="4014936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на денежных средств на 01.01.2023г. составляет 59 675,94 </a:t>
            </a:r>
            <a:r>
              <a:rPr lang="ru-RU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тыс.тенге</a:t>
            </a:r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(Остаток </a:t>
            </a:r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средств на 01.01.2022г. составляет 12 252,52 </a:t>
            </a:r>
            <a:r>
              <a:rPr lang="ru-RU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тыс.тг</a:t>
            </a:r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54" y="1196752"/>
            <a:ext cx="9134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80340" algn="l"/>
              </a:tabLst>
            </a:pP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Кассовые расходы поликлиники за 2022 год составили 2 693 122,44 </a:t>
            </a:r>
            <a:r>
              <a:rPr lang="ru-RU" sz="1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тыс.тенге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 2021 году 2 563 004,85 </a:t>
            </a:r>
            <a:r>
              <a:rPr lang="ru-RU" sz="1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тыс.тенге</a:t>
            </a:r>
            <a:endParaRPr lang="ru-RU" sz="1400" b="1" i="1" dirty="0"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032428"/>
              </p:ext>
            </p:extLst>
          </p:nvPr>
        </p:nvGraphicFramePr>
        <p:xfrm>
          <a:off x="107504" y="4384268"/>
          <a:ext cx="8866542" cy="1861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79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7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314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106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11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средней заработной платы по ГП№3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322">
                <a:tc>
                  <a:txBody>
                    <a:bodyPr/>
                    <a:lstStyle/>
                    <a:p>
                      <a:r>
                        <a:rPr lang="ru-RU" sz="11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526">
                <a:tc>
                  <a:txBody>
                    <a:bodyPr/>
                    <a:lstStyle/>
                    <a:p>
                      <a:r>
                        <a:rPr lang="ru-RU" sz="11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Ср.з</a:t>
                      </a:r>
                      <a:r>
                        <a:rPr lang="ru-RU" sz="11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/п по ГП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314 135,98 тенге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1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36 855</a:t>
                      </a:r>
                      <a:r>
                        <a:rPr lang="ru-RU" sz="11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 тенге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4238">
                <a:tc>
                  <a:txBody>
                    <a:bodyPr/>
                    <a:lstStyle/>
                    <a:p>
                      <a:r>
                        <a:rPr lang="ru-RU" sz="11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100" b="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врачи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415 192,2 тенге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448 279,3тенге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7950">
                <a:tc>
                  <a:txBody>
                    <a:bodyPr/>
                    <a:lstStyle/>
                    <a:p>
                      <a:r>
                        <a:rPr lang="ru-RU" sz="11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267 302,88 тенге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328 890,12 тенге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1662">
                <a:tc>
                  <a:txBody>
                    <a:bodyPr/>
                    <a:lstStyle/>
                    <a:p>
                      <a:r>
                        <a:rPr lang="ru-RU" sz="1100" b="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Млад.мед.персонал</a:t>
                      </a:r>
                      <a:r>
                        <a:rPr lang="ru-RU" sz="11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224 556,23 тенге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258 478,7 тенге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5374">
                <a:tc>
                  <a:txBody>
                    <a:bodyPr/>
                    <a:lstStyle/>
                    <a:p>
                      <a:r>
                        <a:rPr lang="ru-RU" sz="11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Прочий персонал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308 590,69 тенге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351 653,64 тенге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Объект 2"/>
          <p:cNvSpPr>
            <a:spLocks noGrp="1"/>
          </p:cNvSpPr>
          <p:nvPr>
            <p:ph sz="quarter" idx="4294967295"/>
          </p:nvPr>
        </p:nvSpPr>
        <p:spPr>
          <a:xfrm>
            <a:off x="114440" y="6237312"/>
            <a:ext cx="7842000" cy="33799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800" b="1" i="1" dirty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Оснащенность поликлиники медицинским оборудованием на сегодняшний день – 90,44%</a:t>
            </a:r>
          </a:p>
          <a:p>
            <a:pPr marL="0" indent="0">
              <a:buNone/>
            </a:pP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1" cy="365125"/>
          </a:xfrm>
        </p:spPr>
        <p:txBody>
          <a:bodyPr/>
          <a:lstStyle/>
          <a:p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КГП на ПХВ "Городская поликлиника №3"</a:t>
            </a:r>
          </a:p>
        </p:txBody>
      </p:sp>
    </p:spTree>
    <p:extLst>
      <p:ext uri="{BB962C8B-B14F-4D97-AF65-F5344CB8AC3E}">
        <p14:creationId xmlns:p14="http://schemas.microsoft.com/office/powerpoint/2010/main" val="3190412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311" y="6504208"/>
            <a:ext cx="3352801" cy="365125"/>
          </a:xfrm>
        </p:spPr>
        <p:txBody>
          <a:bodyPr/>
          <a:lstStyle/>
          <a:p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КГП на ПХВ "Городская поликлиника №3"</a:t>
            </a:r>
            <a:endParaRPr lang="ru-RU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Заголовок 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</a:t>
            </a:r>
            <a:r>
              <a:rPr lang="en-US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KPI</a:t>
            </a:r>
            <a:r>
              <a:rPr lang="ru-RU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</a:t>
            </a:r>
            <a:endParaRPr lang="ru-RU" sz="4000" b="1" i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86" y="677402"/>
            <a:ext cx="7596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индикаторы для государственных медицинских организаций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25966"/>
            <a:ext cx="913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индикаторы 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KPI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 индикаторов) за 2022 год были достигнуты на 100% (34балла из 34 баллов), за 12 месяцев 2021 индикаторы (15 индикаторов) были также достигнуты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100% (74 балла из 74 баллов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069182"/>
              </p:ext>
            </p:extLst>
          </p:nvPr>
        </p:nvGraphicFramePr>
        <p:xfrm>
          <a:off x="107504" y="1487629"/>
          <a:ext cx="8856985" cy="5037713"/>
        </p:xfrm>
        <a:graphic>
          <a:graphicData uri="http://schemas.openxmlformats.org/drawingml/2006/table">
            <a:tbl>
              <a:tblPr/>
              <a:tblGrid>
                <a:gridCol w="361902"/>
                <a:gridCol w="4107979"/>
                <a:gridCol w="1407185"/>
                <a:gridCol w="993307"/>
                <a:gridCol w="496653"/>
                <a:gridCol w="993307"/>
                <a:gridCol w="496652"/>
              </a:tblGrid>
              <a:tr h="2598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 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индикаторов 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Пороговое значение 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 </a:t>
                      </a:r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Баллы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r>
                        <a:rPr lang="ru-RU" sz="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Баллы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8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Наличие аккредитации медицинской организации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Наличие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Наличие                   (1 категория)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4/4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Наличие                   (1 категория)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4/4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сайта медицинской организации, активное его использование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5/5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финансовых средств, снятых за некачественное оказание медицинской помощи Фондом обязательного медицинского страхования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Снижение в сравнении с предыдущим отчетным периодом 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Снижение 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5/5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Кредиторская задолжность долгосрочная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 отсутствие 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 отсутствие 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5/5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 отсутствие 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5/5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Финансовая эффективность медицинской организации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Рентабельность выше 2,5 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3,00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5/5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Обоснованные жалобы за отчетный преиод 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Отсутствие 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Отсутствие 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5/5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Отсутствие 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5/5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удовлетворенности граждан качеством медицинских услуг 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менее 71%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53,89%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5/5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71,6%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5/5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средней заработной платы на 1 ставку врача к средней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зароботной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плате в экономике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менее 0,95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1,20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5/5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Текучесть производственного персонала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более 3%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3%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5/5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удовлетворенности медицинского персонала 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менее 70%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95%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5/5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сотрудников, прошедших повышение квалификации, переподготовку 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менее 25%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5/5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кадрами: общая (по всем категориям работников)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менее 85%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98%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5/5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клинических специалистов, владеющих английском языком на уровне Intermediate 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менее 10%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10%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5/5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Увелечение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доли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цифровизации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лечебного процесса (переход на безбумажный оборот) 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менее 80-90%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5/5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заполнения электронного Паспорта здоровья (ЭПЗ)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менее 90%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5/5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оснащенности медицинских организаций медицинской техникой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менее 80%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91%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5/5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медицинских организаций, внедривших системы обработки, хранения и передачи медицинских изображений и интегрированных с цифровыми медицинскими аппаратами (PACS)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Наличие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Наличие                       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5/5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дистанционных медицинских услуг, оказанных населению 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Более 5%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9%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5/5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41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 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 (достигнута)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74/74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 (достигнута)</a:t>
                      </a: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34/34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61" marR="3561" marT="3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378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1" cy="365125"/>
          </a:xfrm>
        </p:spPr>
        <p:txBody>
          <a:bodyPr/>
          <a:lstStyle/>
          <a:p>
            <a:r>
              <a:rPr lang="ru-RU" sz="1200" i="1" dirty="0" smtClean="0"/>
              <a:t>КГП на ПХВ "Городская поликлиника №3"</a:t>
            </a:r>
            <a:endParaRPr lang="ru-RU" sz="1200" i="1" dirty="0"/>
          </a:p>
        </p:txBody>
      </p:sp>
      <p:sp>
        <p:nvSpPr>
          <p:cNvPr id="5" name="Заголовок 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</a:t>
            </a:r>
            <a:r>
              <a:rPr lang="en-US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KPI</a:t>
            </a:r>
            <a:r>
              <a:rPr lang="ru-RU" sz="40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</a:t>
            </a:r>
            <a:endParaRPr lang="ru-RU" sz="4000" b="1" i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97119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оценки качества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медицинскх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 для медицинских организаций, оказывающих первичную медико-санитарную и консультативно-диагностическую помощь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144477"/>
            <a:ext cx="8866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индикаторы 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KPI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(11 индикаторов)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достигнуты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100% (55балла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баллов),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 2021 год  все индикаторы (17 индикаторов) были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100%(74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 из 74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55558"/>
              </p:ext>
            </p:extLst>
          </p:nvPr>
        </p:nvGraphicFramePr>
        <p:xfrm>
          <a:off x="107504" y="1629184"/>
          <a:ext cx="8831643" cy="4950336"/>
        </p:xfrm>
        <a:graphic>
          <a:graphicData uri="http://schemas.openxmlformats.org/drawingml/2006/table">
            <a:tbl>
              <a:tblPr/>
              <a:tblGrid>
                <a:gridCol w="337544"/>
                <a:gridCol w="4887944"/>
                <a:gridCol w="1143075"/>
                <a:gridCol w="816482"/>
                <a:gridCol w="489889"/>
                <a:gridCol w="816482"/>
                <a:gridCol w="340227"/>
              </a:tblGrid>
              <a:tr h="202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7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  <a:p>
                      <a:pPr algn="ctr" fontAlgn="ctr"/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индикаторов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Пороговое значение 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2021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  2022 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смертность от 7 дней до 5 лет, предотвратимой на уровне ПМСП (ОКИ, ОРИ)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 отсутствие 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 отсутствие 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случаев материнской смертности, предотвратимых на уровне ПМСП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 отсутствие 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 отсутствие 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младенческой смертности на дому. 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 отсутствие 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 отсутствие 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госпитализации больных из числа прикрепленного населения госпитализированных с осложнением болезней системы кровообращения: инфаркт миокарда, ОНМК.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</a:t>
                      </a:r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21,2%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22,00%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21,1%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</a:t>
                      </a:r>
                      <a:endParaRPr lang="ru-RU" sz="7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скрининговыми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осмотрами (годовой план и выполнение по плану за год)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Своевременно диагностированный туберкулез легких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98,9%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Впервые выявленные случаи злокачественного новобразования визиуальной локализации 1-2 стадии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</a:t>
                      </a:r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74,9%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78,0%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85,6%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Увелечение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удельного веса ВОП из общего количества врачей ПМСП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32%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государственных услуг, оказанных в электронном формате через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egov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30% 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37,6%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пациентов программой управления заболеваниями - (ПУЗ) с нозологиями Артериальная гипертония, Хроническая сердечная недостаточность, сахарный диабет 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</a:t>
                      </a:r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пациентов, находящихся на Д </a:t>
                      </a:r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учете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61,8%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62,0%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патронажными посещениями новорожденных в первые 3 суток после выписки из роддома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лечения новыми случаями туберкулеза с сохраненной чувствительностью и бактериовыделением. 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85%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Эффектиивность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лечения больных туберкулезом с множественно - лекарственной устойчивостью,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пролечанных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препаратами второго ряда. 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75%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первичных злокачественных новообразований визуально-доступных локализации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9,6%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9,5%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пациентов, вовлеченных в ПУЗ с СД достигшим снижения контрольного уровня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гликированного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гемоглабина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(HBA1C≤7)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94%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лиц, экстренно госпитализированных в стационары из общего числа участвующих в ПУЗ по ХСН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лиц, перенесших инсульт (ОНМК), инфаркт миокарда (ОИМ) из общего числа лиц, участвующих в ПУЗ. 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0,10%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Заболеваемость ожирением среди детей (0-14 лет)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148,9 на 100 тыс. населения того же возраста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40,7 </a:t>
                      </a:r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тыс. населения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Заболеваемость туберкулезом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33,7 на 100 тыс. населения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r>
                        <a:rPr lang="ru-RU" sz="7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100 тыс. населения</a:t>
                      </a:r>
                    </a:p>
                  </a:txBody>
                  <a:tcPr marL="2653" marR="2653" marT="2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посещений организаций здравоохранения оказывающих ПМСП на 1 жителя в год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5,83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вакцинацией, ревакцинацией подлежащего контингента против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коронавирусной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инфекции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50% от </a:t>
                      </a:r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</a:t>
                      </a:r>
                    </a:p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7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вакц</a:t>
                      </a:r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– 44955</a:t>
                      </a:r>
                    </a:p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 </a:t>
                      </a:r>
                      <a:r>
                        <a:rPr lang="ru-RU" sz="7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ревакц</a:t>
                      </a:r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– 29441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</a:t>
                      </a:r>
                      <a:r>
                        <a:rPr lang="ru-RU" sz="7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вакц</a:t>
                      </a:r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41442 – 92,2%</a:t>
                      </a:r>
                      <a:b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</a:t>
                      </a:r>
                      <a:r>
                        <a:rPr lang="ru-RU" sz="7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ревакц</a:t>
                      </a:r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26238 </a:t>
                      </a:r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89,1%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5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 (достигнута)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85/85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 (достигнута</a:t>
                      </a:r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55/55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" marR="2653" marT="2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09163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Исполнительн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Исполнитель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2426</TotalTime>
  <Words>8994</Words>
  <Application>Microsoft Office PowerPoint</Application>
  <PresentationFormat>Экран (4:3)</PresentationFormat>
  <Paragraphs>2028</Paragraphs>
  <Slides>31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Воздушный поток</vt:lpstr>
      <vt:lpstr>Анализ деятельности  КГП на ПХВ «Городская поликлиника №3» за 2022 год в сравнении с 2021 годом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Индикаторы KPI приложение 1</vt:lpstr>
      <vt:lpstr>Индикаторы KPI приложение 1</vt:lpstr>
      <vt:lpstr>Презентация PowerPoint</vt:lpstr>
      <vt:lpstr>Презентация PowerPoint</vt:lpstr>
      <vt:lpstr>Презентация PowerPoint</vt:lpstr>
      <vt:lpstr>Структура населения</vt:lpstr>
      <vt:lpstr>Основные показатели</vt:lpstr>
      <vt:lpstr>Презентация PowerPoint</vt:lpstr>
      <vt:lpstr>Основные показатели</vt:lpstr>
      <vt:lpstr>Основные показатели</vt:lpstr>
      <vt:lpstr>Основные показатели</vt:lpstr>
      <vt:lpstr>Основные показатели</vt:lpstr>
      <vt:lpstr>Основные показатели</vt:lpstr>
      <vt:lpstr>Основные показатели</vt:lpstr>
      <vt:lpstr>Основные показатели</vt:lpstr>
      <vt:lpstr>Основные показатели</vt:lpstr>
      <vt:lpstr>Основные показатели</vt:lpstr>
      <vt:lpstr>Основные показатели</vt:lpstr>
      <vt:lpstr>Основные показатели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Stat1</dc:creator>
  <cp:lastModifiedBy>Stat1</cp:lastModifiedBy>
  <cp:revision>287</cp:revision>
  <cp:lastPrinted>2023-01-16T06:22:18Z</cp:lastPrinted>
  <dcterms:created xsi:type="dcterms:W3CDTF">2023-01-12T03:06:08Z</dcterms:created>
  <dcterms:modified xsi:type="dcterms:W3CDTF">2023-06-15T11:04:04Z</dcterms:modified>
</cp:coreProperties>
</file>